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4" r:id="rId4"/>
    <p:sldId id="262" r:id="rId5"/>
    <p:sldId id="263" r:id="rId6"/>
    <p:sldId id="257" r:id="rId7"/>
    <p:sldId id="266" r:id="rId8"/>
    <p:sldId id="265" r:id="rId9"/>
  </p:sldIdLst>
  <p:sldSz cx="10972800" cy="73152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330" y="-96"/>
      </p:cViewPr>
      <p:guideLst>
        <p:guide orient="horz" pos="2304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743200" y="3332480"/>
            <a:ext cx="7406640" cy="2020653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743200" y="5336877"/>
            <a:ext cx="7406640" cy="1463040"/>
          </a:xfrm>
        </p:spPr>
        <p:txBody>
          <a:bodyPr/>
          <a:lstStyle>
            <a:lvl1pPr marL="0" indent="0" algn="l">
              <a:buNone/>
              <a:defRPr sz="2100" b="1">
                <a:solidFill>
                  <a:schemeClr val="tx2"/>
                </a:solidFill>
              </a:defRPr>
            </a:lvl1pPr>
            <a:lvl2pPr marL="522488" indent="0" algn="ctr">
              <a:buNone/>
            </a:lvl2pPr>
            <a:lvl3pPr marL="1044976" indent="0" algn="ctr">
              <a:buNone/>
            </a:lvl3pPr>
            <a:lvl4pPr marL="1567464" indent="0" algn="ctr">
              <a:buNone/>
            </a:lvl4pPr>
            <a:lvl5pPr marL="2089953" indent="0" algn="ctr">
              <a:buNone/>
            </a:lvl5pPr>
            <a:lvl6pPr marL="2612441" indent="0" algn="ctr">
              <a:buNone/>
            </a:lvl6pPr>
            <a:lvl7pPr marL="3134929" indent="0" algn="ctr">
              <a:buNone/>
            </a:lvl7pPr>
            <a:lvl8pPr marL="3657417" indent="0" algn="ctr">
              <a:buNone/>
            </a:lvl8pPr>
            <a:lvl9pPr marL="4179905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9469945" y="1226970"/>
            <a:ext cx="2438400" cy="457200"/>
          </a:xfrm>
        </p:spPr>
        <p:txBody>
          <a:bodyPr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8736563" y="4434844"/>
            <a:ext cx="3901440" cy="46085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457200" y="0"/>
            <a:ext cx="731520" cy="73152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31603" y="0"/>
            <a:ext cx="125597" cy="73152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188720" y="0"/>
            <a:ext cx="218246" cy="73152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369584" y="0"/>
            <a:ext cx="276336" cy="73152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27613" y="0"/>
            <a:ext cx="0" cy="73152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097280" y="0"/>
            <a:ext cx="0" cy="73152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024934" y="0"/>
            <a:ext cx="0" cy="73152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071968" y="0"/>
            <a:ext cx="0" cy="73152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280160" y="0"/>
            <a:ext cx="0" cy="73152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0936627" y="0"/>
            <a:ext cx="0" cy="73152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463040" y="0"/>
            <a:ext cx="91440" cy="73152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731520" y="3657600"/>
            <a:ext cx="1554480" cy="138176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571558" y="5191202"/>
            <a:ext cx="769709" cy="684186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309296" y="5867341"/>
            <a:ext cx="164592" cy="146304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997050" y="6174029"/>
            <a:ext cx="329184" cy="29260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286000" y="4795520"/>
            <a:ext cx="438912" cy="39014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590653" y="5257282"/>
            <a:ext cx="731520" cy="552026"/>
          </a:xfrm>
        </p:spPr>
        <p:txBody>
          <a:bodyPr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0" y="292949"/>
            <a:ext cx="2011680" cy="624162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92948"/>
            <a:ext cx="7223760" cy="624162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48640" y="1706880"/>
            <a:ext cx="8961120" cy="5198669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8640"/>
            <a:ext cx="7406640" cy="2190496"/>
          </a:xfrm>
        </p:spPr>
        <p:txBody>
          <a:bodyPr/>
          <a:lstStyle>
            <a:lvl1pPr algn="l">
              <a:buNone/>
              <a:defRPr sz="34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5344160"/>
            <a:ext cx="7406640" cy="1463040"/>
          </a:xfrm>
        </p:spPr>
        <p:txBody>
          <a:bodyPr anchor="t"/>
          <a:lstStyle>
            <a:lvl1pPr marL="0" indent="0">
              <a:buNone/>
              <a:defRPr sz="2100" b="1">
                <a:solidFill>
                  <a:schemeClr val="tx2"/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9468307" y="1223061"/>
            <a:ext cx="2438400" cy="457200"/>
          </a:xfrm>
        </p:spPr>
        <p:txBody>
          <a:bodyPr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8736787" y="4431792"/>
            <a:ext cx="3901440" cy="46085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457200" y="0"/>
            <a:ext cx="731520" cy="73152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31603" y="0"/>
            <a:ext cx="125597" cy="73152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88720" y="0"/>
            <a:ext cx="218246" cy="73152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369584" y="0"/>
            <a:ext cx="276336" cy="73152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27613" y="0"/>
            <a:ext cx="0" cy="73152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97280" y="0"/>
            <a:ext cx="0" cy="73152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24934" y="0"/>
            <a:ext cx="0" cy="73152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071968" y="0"/>
            <a:ext cx="0" cy="73152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280160" y="0"/>
            <a:ext cx="0" cy="73152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463040" y="0"/>
            <a:ext cx="91440" cy="73152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731520" y="3657600"/>
            <a:ext cx="1554480" cy="138176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589645" y="5191202"/>
            <a:ext cx="769709" cy="684186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309296" y="5867341"/>
            <a:ext cx="164592" cy="146304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997050" y="6177280"/>
            <a:ext cx="329184" cy="29260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254848" y="4778547"/>
            <a:ext cx="438912" cy="39014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0917533" y="0"/>
            <a:ext cx="0" cy="73152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608739" y="5257282"/>
            <a:ext cx="731520" cy="552026"/>
          </a:xfrm>
        </p:spPr>
        <p:txBody>
          <a:bodyPr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48640" y="1706880"/>
            <a:ext cx="4389120" cy="4876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24298" y="1706880"/>
            <a:ext cx="4389120" cy="4876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91253"/>
            <a:ext cx="9052560" cy="12192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48640" y="2519680"/>
            <a:ext cx="4389120" cy="41452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246370" y="2519680"/>
            <a:ext cx="4389120" cy="41452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548640" y="1674368"/>
            <a:ext cx="4389120" cy="70225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3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212080" y="1674368"/>
            <a:ext cx="4389120" cy="70225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3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515600" y="0"/>
            <a:ext cx="0" cy="73152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466844" y="3383280"/>
            <a:ext cx="6729984" cy="548640"/>
          </a:xfrm>
        </p:spPr>
        <p:txBody>
          <a:bodyPr anchor="b"/>
          <a:lstStyle>
            <a:lvl1pPr algn="l">
              <a:buNone/>
              <a:defRPr sz="23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74736" y="292608"/>
            <a:ext cx="1832458" cy="5315712"/>
          </a:xfrm>
        </p:spPr>
        <p:txBody>
          <a:bodyPr/>
          <a:lstStyle>
            <a:lvl1pPr marL="0" indent="0">
              <a:spcBef>
                <a:spcPts val="457"/>
              </a:spcBef>
              <a:spcAft>
                <a:spcPts val="1143"/>
              </a:spcAft>
              <a:buNone/>
              <a:defRPr sz="1400"/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7498080" y="0"/>
            <a:ext cx="0" cy="73152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7430755" y="0"/>
            <a:ext cx="0" cy="73152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789920" y="0"/>
            <a:ext cx="0" cy="73152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0607040" y="0"/>
            <a:ext cx="365760" cy="73152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98480" y="0"/>
            <a:ext cx="0" cy="73152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9787738" y="6096000"/>
            <a:ext cx="658368" cy="585216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65760" y="292608"/>
            <a:ext cx="6766560" cy="6749491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0515600" y="0"/>
            <a:ext cx="0" cy="73152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9787738" y="6096000"/>
            <a:ext cx="658368" cy="585216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440784" y="3383280"/>
            <a:ext cx="6729984" cy="548640"/>
          </a:xfrm>
        </p:spPr>
        <p:txBody>
          <a:bodyPr anchor="b"/>
          <a:lstStyle>
            <a:lvl1pPr algn="l">
              <a:buNone/>
              <a:defRPr sz="23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7406640" cy="73152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7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8958" y="282448"/>
            <a:ext cx="1828800" cy="5286451"/>
          </a:xfrm>
        </p:spPr>
        <p:txBody>
          <a:bodyPr rot="0" spcFirstLastPara="0" vertOverflow="overflow" horzOverflow="overflow" vert="horz" wrap="square" lIns="104498" tIns="52249" rIns="104498" bIns="52249" numCol="1" spcCol="313493" rtlCol="0" fromWordArt="0" anchor="t" anchorCtr="0" forceAA="0" compatLnSpc="1">
            <a:normAutofit/>
          </a:bodyPr>
          <a:lstStyle>
            <a:lvl1pPr marL="0" indent="0">
              <a:spcBef>
                <a:spcPts val="114"/>
              </a:spcBef>
              <a:spcAft>
                <a:spcPts val="457"/>
              </a:spcAft>
              <a:buFontTx/>
              <a:buNone/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789920" y="0"/>
            <a:ext cx="0" cy="73152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0607040" y="0"/>
            <a:ext cx="365760" cy="73152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98480" y="0"/>
            <a:ext cx="0" cy="73152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7498080" y="0"/>
            <a:ext cx="0" cy="73152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7430755" y="0"/>
            <a:ext cx="0" cy="73152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0515600" y="0"/>
            <a:ext cx="0" cy="73152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48640" y="292947"/>
            <a:ext cx="8961120" cy="1219200"/>
          </a:xfrm>
          <a:prstGeom prst="rect">
            <a:avLst/>
          </a:prstGeom>
        </p:spPr>
        <p:txBody>
          <a:bodyPr vert="horz" lIns="104498" tIns="52249" rIns="104498" bIns="52249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48640" y="1706880"/>
            <a:ext cx="8961120" cy="5198669"/>
          </a:xfrm>
          <a:prstGeom prst="rect">
            <a:avLst/>
          </a:prstGeom>
        </p:spPr>
        <p:txBody>
          <a:bodyPr vert="horz" lIns="104498" tIns="52249" rIns="104498" bIns="52249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9241536" y="1128371"/>
            <a:ext cx="2145792" cy="460858"/>
          </a:xfrm>
          <a:prstGeom prst="rect">
            <a:avLst/>
          </a:prstGeom>
        </p:spPr>
        <p:txBody>
          <a:bodyPr vert="horz" lIns="104498" tIns="52249" rIns="104498" bIns="52249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FA4011E-17DF-4BBF-A59D-51A92E640B8A}" type="datetimeFigureOut">
              <a:rPr lang="en-US" smtClean="0"/>
              <a:pPr/>
              <a:t>10-Oct-12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8601583" y="3962005"/>
            <a:ext cx="3413760" cy="438912"/>
          </a:xfrm>
          <a:prstGeom prst="rect">
            <a:avLst/>
          </a:prstGeom>
        </p:spPr>
        <p:txBody>
          <a:bodyPr vert="horz" lIns="104498" tIns="52249" rIns="104498" bIns="52249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91440" y="0"/>
            <a:ext cx="0" cy="73152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0789920" y="0"/>
            <a:ext cx="0" cy="73152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0607040" y="0"/>
            <a:ext cx="365760" cy="73152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98480" y="0"/>
            <a:ext cx="0" cy="73152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498" tIns="52249" rIns="104498" bIns="52249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9787738" y="6096000"/>
            <a:ext cx="658368" cy="585216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498" tIns="52249" rIns="104498" bIns="52249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9754819" y="6116320"/>
            <a:ext cx="731520" cy="555955"/>
          </a:xfrm>
          <a:prstGeom prst="rect">
            <a:avLst/>
          </a:prstGeom>
        </p:spPr>
        <p:txBody>
          <a:bodyPr vert="horz" lIns="104498" tIns="52249" rIns="104498" bIns="52249" anchor="ctr"/>
          <a:lstStyle>
            <a:lvl1pPr algn="ctr" eaLnBrk="1" latinLnBrk="0" hangingPunct="1">
              <a:defRPr kumimoji="0" sz="1600" b="1">
                <a:solidFill>
                  <a:srgbClr val="FFFFFF"/>
                </a:solidFill>
              </a:defRPr>
            </a:lvl1pPr>
          </a:lstStyle>
          <a:p>
            <a:fld id="{2271F126-AC29-4944-BA2F-1F56C3228F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4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3493" indent="-313493" algn="l" rtl="0" eaLnBrk="1" latinLnBrk="0" hangingPunct="1">
        <a:spcBef>
          <a:spcPts val="686"/>
        </a:spcBef>
        <a:buClr>
          <a:schemeClr val="accent1"/>
        </a:buClr>
        <a:buSzPct val="70000"/>
        <a:buFont typeface="Wingdings"/>
        <a:buChar char="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731483" indent="-313493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44976" indent="-208995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58469" indent="-208995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671962" indent="-208995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985455" indent="-208995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298948" indent="-208995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612441" indent="-208995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6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925934" indent="-208995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224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449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674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899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1244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1349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574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799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10058400" cy="24384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Course Name: Computer Organization &amp; Architecture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Course Code: CSE – 203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5160" y="4724400"/>
            <a:ext cx="7406640" cy="2286000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en-US" sz="9600" dirty="0" smtClean="0"/>
              <a:t>-Submitted by-</a:t>
            </a:r>
          </a:p>
          <a:p>
            <a:pPr algn="r"/>
            <a:r>
              <a:rPr lang="en-US" sz="9600" dirty="0" smtClean="0"/>
              <a:t>Abdullah Al </a:t>
            </a:r>
            <a:r>
              <a:rPr lang="en-US" sz="9600" dirty="0" err="1" smtClean="0"/>
              <a:t>Imran</a:t>
            </a:r>
            <a:r>
              <a:rPr lang="en-US" sz="9600" dirty="0" smtClean="0"/>
              <a:t> [ID No. 103014013]</a:t>
            </a:r>
          </a:p>
          <a:p>
            <a:pPr algn="r"/>
            <a:r>
              <a:rPr lang="en-US" sz="9600" dirty="0" err="1" smtClean="0"/>
              <a:t>Tasnuva</a:t>
            </a:r>
            <a:r>
              <a:rPr lang="en-US" sz="9600" dirty="0" smtClean="0"/>
              <a:t> Sultana [ID No. 112014017]</a:t>
            </a:r>
          </a:p>
          <a:p>
            <a:pPr algn="r"/>
            <a:r>
              <a:rPr lang="en-US" sz="9600" dirty="0" err="1" smtClean="0"/>
              <a:t>Sinthia</a:t>
            </a:r>
            <a:r>
              <a:rPr lang="en-US" sz="9600" dirty="0" smtClean="0"/>
              <a:t> </a:t>
            </a:r>
            <a:r>
              <a:rPr lang="en-US" sz="9600" dirty="0" err="1" smtClean="0"/>
              <a:t>Hamid</a:t>
            </a:r>
            <a:r>
              <a:rPr lang="en-US" sz="9600" dirty="0" smtClean="0"/>
              <a:t> [ID No. 103014022]</a:t>
            </a:r>
          </a:p>
          <a:p>
            <a:pPr algn="r"/>
            <a:r>
              <a:rPr lang="en-US" sz="9600" dirty="0" err="1" smtClean="0"/>
              <a:t>Fahad</a:t>
            </a:r>
            <a:r>
              <a:rPr lang="en-US" sz="9600" dirty="0" smtClean="0"/>
              <a:t> </a:t>
            </a:r>
            <a:r>
              <a:rPr lang="en-US" sz="9600" dirty="0" err="1" smtClean="0"/>
              <a:t>Zaman</a:t>
            </a:r>
            <a:r>
              <a:rPr lang="en-US" sz="9600" dirty="0" smtClean="0"/>
              <a:t> [ID No. 103014034]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8600" y="1447800"/>
            <a:ext cx="1013460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Answer: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iyam Rupali" pitchFamily="2" charset="0"/>
              </a:rPr>
              <a:t>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Siyam Rupali" pitchFamily="2" charset="0"/>
              </a:rPr>
              <a:t>Computer Organization refers to the level of abstraction above the digital logic level, but below the operating system level.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iyam Rupali" pitchFamily="2" charset="0"/>
              </a:rPr>
              <a:t>Five major subsystems: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iyam Rupali" pitchFamily="2" charset="0"/>
              </a:rPr>
              <a:t>Memory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 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iyam Rupali" pitchFamily="2" charset="0"/>
              </a:rPr>
              <a:t>Input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iyam Rupali" pitchFamily="2" charset="0"/>
              </a:rPr>
              <a:t>Output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 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iyam Rupali" pitchFamily="2" charset="0"/>
              </a:rPr>
              <a:t>Arithmetic-logic unit (ALU)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 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iyam Rupali" pitchFamily="2" charset="0"/>
              </a:rPr>
              <a:t>Control unit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52400" y="4778514"/>
            <a:ext cx="967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Siyam Rupali" pitchFamily="2" charset="0"/>
              </a:rPr>
              <a:t>Note: the ALU and control unit together are usually referred to as the central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Siyam Rupali" pitchFamily="2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Siyam Rupali" pitchFamily="2" charset="0"/>
              </a:rPr>
              <a:t>(CPU) or simply, the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Siyam Rupali" pitchFamily="2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Siyam Rupali" pitchFamily="2" charset="0"/>
              </a:rPr>
              <a:t>processor.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Siyam Rupali" pitchFamily="2" charset="0"/>
              </a:rPr>
              <a:t> 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152400"/>
            <a:ext cx="1011936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Question No 1. What is Computer Organization? </a:t>
            </a:r>
            <a:endParaRPr kumimoji="0" lang="en-US" sz="28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http://jrsevilla03.files.wordpress.com/2009/12/computer-organization-char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-304800"/>
            <a:ext cx="8768222" cy="7620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95600" y="6516469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Picture: Diagram of computer architecture.</a:t>
            </a:r>
            <a:endParaRPr lang="en-US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140547"/>
            <a:ext cx="8961120" cy="545253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No 2. What is architecture?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838200"/>
            <a:ext cx="8763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Answer:</a:t>
            </a:r>
            <a:r>
              <a:rPr lang="en-US" sz="2200" dirty="0" smtClean="0"/>
              <a:t> In computer science and engineering, computer architecture refers to specification of the relationship between different hardware components of a computer system. It may also refer to the practical art of defining the structure and relationship of the subcomponents of a computer. As in the architecture of buildings, computer architecture can comprise many levels of information. The highest level of the definition conveys the concepts implement. Whereas in building architecture this over-view is normally visual, computer architecture is primarily logical, positing a conceptual system that serves a particular purpose. In both instances (building and computer), many levels of detail are required to completely specify a given implementation, and some of these details are often implied as common practice.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dhillman.com/theplace/progboot/comppr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810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743200" y="5486400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Picture: A single processor computer architecture.</a:t>
            </a:r>
          </a:p>
          <a:p>
            <a:pPr lvl="0"/>
            <a:r>
              <a:rPr lang="en-US" dirty="0" smtClean="0"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10119360" cy="9906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Question No 3. What are the benefits of studying computer organization and compute architecture?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9080" y="1600200"/>
            <a:ext cx="9875520" cy="55065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b="1" dirty="0" smtClean="0"/>
              <a:t>Answer:</a:t>
            </a:r>
            <a:endParaRPr lang="en-US" sz="2200" dirty="0" smtClean="0"/>
          </a:p>
          <a:p>
            <a:pPr lvl="0"/>
            <a:r>
              <a:rPr lang="en-US" sz="2200" dirty="0" smtClean="0"/>
              <a:t>Computer architecture is concerned with all aspects of the design and organization of the central processing unit and the integration of the CPU into the computer system itself.</a:t>
            </a:r>
          </a:p>
          <a:p>
            <a:pPr lvl="0"/>
            <a:r>
              <a:rPr lang="en-US" sz="2200" dirty="0" smtClean="0"/>
              <a:t>It is impossible to design an operating system well without knowledge of the underlying architecture.</a:t>
            </a:r>
          </a:p>
          <a:p>
            <a:pPr lvl="0"/>
            <a:r>
              <a:rPr lang="en-US" sz="2200" dirty="0" smtClean="0"/>
              <a:t>To explain how an instruction is fetched from memory and executed.</a:t>
            </a:r>
          </a:p>
          <a:p>
            <a:pPr lvl="0"/>
            <a:r>
              <a:rPr lang="en-US" sz="2200" dirty="0" smtClean="0"/>
              <a:t>To articulate the strengths and weaknesses of the architecture.</a:t>
            </a:r>
          </a:p>
          <a:p>
            <a:pPr lvl="0"/>
            <a:r>
              <a:rPr lang="en-US" sz="2200" dirty="0" smtClean="0"/>
              <a:t>Able to explain the relationship between the representations of machine level.</a:t>
            </a:r>
          </a:p>
          <a:p>
            <a:pPr lvl="0"/>
            <a:r>
              <a:rPr lang="en-US" sz="2200" dirty="0" smtClean="0"/>
              <a:t>We can know operation at the binary level and their representation by a symbolic assembler.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" y="152400"/>
            <a:ext cx="981456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Question No 4. What are the factors involve that prohibits us from spreading up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65760" y="1524000"/>
            <a:ext cx="7406640" cy="5029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13493" marR="0" lvl="0" indent="-313493" algn="ctr" defTabSz="914400" rtl="0" eaLnBrk="1" fontAlgn="auto" latinLnBrk="0" hangingPunct="1">
              <a:lnSpc>
                <a:spcPct val="100000"/>
              </a:lnSpc>
              <a:spcBef>
                <a:spcPts val="686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http://2.bp.blogspot.com/-0OHo488rVKU/TaHgqo0idbI/AAAAAAAAABg/1-cwrtDB93s/s1600/02+Struktur+of+IAS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6" name="AutoShape 4" descr="http://2.bp.blogspot.com/-0OHo488rVKU/TaHgqo0idbI/AAAAAAAAABg/1-cwrtDB93s/s1600/02+Struktur+of+IAS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76200"/>
            <a:ext cx="6096000" cy="7133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696200" y="68696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Picture: Structure of IAS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</TotalTime>
  <Words>232</Words>
  <Application>Microsoft Office PowerPoint</Application>
  <PresentationFormat>Custom</PresentationFormat>
  <Paragraphs>30</Paragraphs>
  <Slides>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Course Name: Computer Organization &amp; Architecture   Course Code: CSE – 203 </vt:lpstr>
      <vt:lpstr>Slide 2</vt:lpstr>
      <vt:lpstr>Slide 3</vt:lpstr>
      <vt:lpstr>Question No 2. What is architecture?</vt:lpstr>
      <vt:lpstr>Slide 5</vt:lpstr>
      <vt:lpstr>Question No 3. What are the benefits of studying computer organization and compute architecture?</vt:lpstr>
      <vt:lpstr>Question No 4. What are the factors involve that prohibits us from spreading up?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fahad zaman</cp:lastModifiedBy>
  <cp:revision>7</cp:revision>
  <dcterms:created xsi:type="dcterms:W3CDTF">2012-10-09T17:21:15Z</dcterms:created>
  <dcterms:modified xsi:type="dcterms:W3CDTF">2012-10-09T20:28:03Z</dcterms:modified>
</cp:coreProperties>
</file>