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9" r:id="rId3"/>
    <p:sldId id="271" r:id="rId4"/>
    <p:sldId id="257" r:id="rId5"/>
    <p:sldId id="272" r:id="rId6"/>
    <p:sldId id="268" r:id="rId7"/>
    <p:sldId id="258" r:id="rId8"/>
    <p:sldId id="274" r:id="rId9"/>
    <p:sldId id="259" r:id="rId10"/>
    <p:sldId id="260" r:id="rId11"/>
    <p:sldId id="261" r:id="rId12"/>
    <p:sldId id="262" r:id="rId13"/>
    <p:sldId id="263" r:id="rId14"/>
    <p:sldId id="264" r:id="rId15"/>
    <p:sldId id="273" r:id="rId16"/>
    <p:sldId id="26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F0D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94" autoAdjust="0"/>
    <p:restoredTop sz="94660"/>
  </p:normalViewPr>
  <p:slideViewPr>
    <p:cSldViewPr>
      <p:cViewPr>
        <p:scale>
          <a:sx n="74" d="100"/>
          <a:sy n="74" d="100"/>
        </p:scale>
        <p:origin x="-1278" y="15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40F8FD-BF59-415F-ADAD-64C59DD26418}" type="datetimeFigureOut">
              <a:rPr lang="en-US" smtClean="0"/>
              <a:pPr/>
              <a:t>10/30/2013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334816-A8E9-4871-831D-38D6FF6A8CC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Grp="1" noChangeArrowheads="1"/>
          </p:cNvSpPr>
          <p:nvPr>
            <p:ph type="ftr" sz="quarter" idx="4"/>
          </p:nvPr>
        </p:nvSpPr>
        <p:spPr>
          <a:noFill/>
        </p:spPr>
        <p:txBody>
          <a:bodyPr/>
          <a:lstStyle/>
          <a:p>
            <a:r>
              <a:rPr lang="en-US" dirty="0"/>
              <a:t>Center for Sustainable Systems Final Report on DaimlerChrysler Corp Fund Grant #8517.03</a:t>
            </a:r>
          </a:p>
        </p:txBody>
      </p:sp>
      <p:sp>
        <p:nvSpPr>
          <p:cNvPr id="16387" name="Rectangle 7"/>
          <p:cNvSpPr>
            <a:spLocks noGrp="1" noChangeArrowheads="1"/>
          </p:cNvSpPr>
          <p:nvPr>
            <p:ph type="sldNum" sz="quarter" idx="5"/>
          </p:nvPr>
        </p:nvSpPr>
        <p:spPr>
          <a:noFill/>
        </p:spPr>
        <p:txBody>
          <a:bodyPr/>
          <a:lstStyle/>
          <a:p>
            <a:fld id="{BC2A53B8-7359-417E-9BE2-CEFAEDF62865}" type="slidenum">
              <a:rPr lang="en-US"/>
              <a:pPr/>
              <a:t>3</a:t>
            </a:fld>
            <a:endParaRPr lang="en-US" dirty="0"/>
          </a:p>
        </p:txBody>
      </p:sp>
      <p:sp>
        <p:nvSpPr>
          <p:cNvPr id="16388" name="Rectangle 2"/>
          <p:cNvSpPr>
            <a:spLocks noGrp="1" noRot="1" noChangeAspect="1" noChangeArrowheads="1" noTextEdit="1"/>
          </p:cNvSpPr>
          <p:nvPr>
            <p:ph type="sldImg"/>
          </p:nvPr>
        </p:nvSpPr>
        <p:spPr>
          <a:xfrm>
            <a:off x="1143000" y="685800"/>
            <a:ext cx="4572000" cy="3429000"/>
          </a:xfrm>
          <a:ln/>
        </p:spPr>
      </p:sp>
      <p:sp>
        <p:nvSpPr>
          <p:cNvPr id="16389" name="Rectangle 3"/>
          <p:cNvSpPr>
            <a:spLocks noGrp="1" noChangeArrowheads="1"/>
          </p:cNvSpPr>
          <p:nvPr>
            <p:ph type="body" idx="1"/>
          </p:nvPr>
        </p:nvSpPr>
        <p:spPr>
          <a:xfrm>
            <a:off x="448276" y="4342813"/>
            <a:ext cx="5902300" cy="4115974"/>
          </a:xfrm>
          <a:noFill/>
          <a:ln/>
        </p:spPr>
        <p:txBody>
          <a:bodyPr>
            <a:normAutofit fontScale="92500"/>
          </a:bodyPr>
          <a:lstStyle/>
          <a:p>
            <a:r>
              <a:rPr lang="en-US" sz="1000" dirty="0"/>
              <a:t>From:  </a:t>
            </a:r>
            <a:r>
              <a:rPr lang="en-US" sz="1000" dirty="0" err="1"/>
              <a:t>Wernick</a:t>
            </a:r>
            <a:r>
              <a:rPr lang="en-US" sz="1000" dirty="0"/>
              <a:t>, I.K., Herman, R., </a:t>
            </a:r>
            <a:r>
              <a:rPr lang="en-US" sz="1000" dirty="0" err="1"/>
              <a:t>Rovind</a:t>
            </a:r>
            <a:r>
              <a:rPr lang="en-US" sz="1000" dirty="0"/>
              <a:t>, S., and </a:t>
            </a:r>
            <a:r>
              <a:rPr lang="en-US" sz="1000" dirty="0" err="1"/>
              <a:t>Ausubel</a:t>
            </a:r>
            <a:r>
              <a:rPr lang="en-US" sz="1000" dirty="0"/>
              <a:t>, J.H. 1996</a:t>
            </a:r>
          </a:p>
          <a:p>
            <a:endParaRPr lang="en-US" sz="1000" dirty="0"/>
          </a:p>
          <a:p>
            <a:r>
              <a:rPr lang="en-US" sz="1000" dirty="0"/>
              <a:t>This figure illustrates the intensity of U.S. materials use from 1900-1990. Annual consumption data are divided by Gross Domestic Product (GDP) in constant 1987 dollars and normalized to unity in the year 1940. Notice how heavy materials such as steel, copper, lead, and lumber – all materials used for infrastructure – become less critical to economic growth over the course of this century.</a:t>
            </a:r>
          </a:p>
          <a:p>
            <a:r>
              <a:rPr lang="en-US" sz="1000" dirty="0"/>
              <a:t>Paper, by converting its role from manufacturing to information </a:t>
            </a:r>
            <a:r>
              <a:rPr lang="en-US" sz="1000" dirty="0" err="1"/>
              <a:t>services,followed</a:t>
            </a:r>
            <a:r>
              <a:rPr lang="en-US" sz="1000" dirty="0"/>
              <a:t> the economy closely. Use of light-weight materials such as aluminum and plastics has out paced economic activity since World War II.</a:t>
            </a:r>
          </a:p>
          <a:p>
            <a:r>
              <a:rPr lang="en-US" sz="1000" dirty="0"/>
              <a:t>Substances such as plastics represent an entirely new class of synthetic materials. Cheap and abundant fossil fuels combined with advances in physics, organic chemistry, and material science enabled us to create innovative materials previously unknown in the natural world. It is these materials, and their combinations, that allowed the development of the transistor, magnetic tape, fiber optics, and countless other objects we use in our daily lives. Developing these materials has given us a new economy, spread much prosperity and knowledge, and enabled us to live longer.</a:t>
            </a:r>
          </a:p>
          <a:p>
            <a:r>
              <a:rPr lang="en-US" sz="1000" dirty="0"/>
              <a:t>Moreover, these new materials are sometimes used as smart, efficient replacements for "natural" materials. For example, fiber optics are continually replacing old copper wire communication lines. This material substitution increases carrying capacity by 30-50 times, provides invulnerability to electromagnetic interference, and reduces environmental impacts associated with the extraction and processing of copper. However, new materials are not necessarily panaceas. Some products made with such materials are made inefficiently, some are toxic, and some are not recyclable or reusable at the end of their lifetimes. The rethinking and redesign of materials and material flows provides a pathway to solve these issues, enabling us to meet our material needs in a more sustainable way.</a:t>
            </a:r>
          </a:p>
          <a:p>
            <a:r>
              <a:rPr lang="en-US" sz="1000" dirty="0"/>
              <a:t>The Organization for Economic Cooperation and Development. (OECD) recently adopted a long range goal that industrial countries should decrease their intensity of material use by a factor of ten over the next four decades. That would be equivalent to using only 66 pounds of materials per $100 of GDP, compared to the present value of approximately 660 pounds per $100 of GDP. Proponents of this goal say the efficiency improvements can be attained using currently available technologies. Already, Japan, for example, maintains a standard of living similar to the United States using only about half of the materials and energy per person. Improvements in our standard of living may be achieved through efforts at greater efficiency rather than greater levels of material and energy consumption.</a:t>
            </a:r>
            <a:endParaRPr lang="en-US" dirty="0" smtClean="0"/>
          </a:p>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0B6F45-5EDA-4FF1-8475-A989609ACD95}" type="datetimeFigureOut">
              <a:rPr lang="en-US" smtClean="0"/>
              <a:pPr/>
              <a:t>10/30/2013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9A319-4D12-4B43-AE15-F95C2149CCF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B6F45-5EDA-4FF1-8475-A989609ACD95}" type="datetimeFigureOut">
              <a:rPr lang="en-US" smtClean="0"/>
              <a:pPr/>
              <a:t>10/30/2013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9A319-4D12-4B43-AE15-F95C2149CCF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B6F45-5EDA-4FF1-8475-A989609ACD95}" type="datetimeFigureOut">
              <a:rPr lang="en-US" smtClean="0"/>
              <a:pPr/>
              <a:t>10/30/2013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9A319-4D12-4B43-AE15-F95C2149CCF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B6F45-5EDA-4FF1-8475-A989609ACD95}" type="datetimeFigureOut">
              <a:rPr lang="en-US" smtClean="0"/>
              <a:pPr/>
              <a:t>10/30/2013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9A319-4D12-4B43-AE15-F95C2149CCF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0B6F45-5EDA-4FF1-8475-A989609ACD95}" type="datetimeFigureOut">
              <a:rPr lang="en-US" smtClean="0"/>
              <a:pPr/>
              <a:t>10/30/2013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9A319-4D12-4B43-AE15-F95C2149CCF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0B6F45-5EDA-4FF1-8475-A989609ACD95}" type="datetimeFigureOut">
              <a:rPr lang="en-US" smtClean="0"/>
              <a:pPr/>
              <a:t>10/30/2013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49A319-4D12-4B43-AE15-F95C2149CCF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0B6F45-5EDA-4FF1-8475-A989609ACD95}" type="datetimeFigureOut">
              <a:rPr lang="en-US" smtClean="0"/>
              <a:pPr/>
              <a:t>10/30/2013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49A319-4D12-4B43-AE15-F95C2149CCF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0B6F45-5EDA-4FF1-8475-A989609ACD95}" type="datetimeFigureOut">
              <a:rPr lang="en-US" smtClean="0"/>
              <a:pPr/>
              <a:t>10/30/2013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49A319-4D12-4B43-AE15-F95C2149CCF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B6F45-5EDA-4FF1-8475-A989609ACD95}" type="datetimeFigureOut">
              <a:rPr lang="en-US" smtClean="0"/>
              <a:pPr/>
              <a:t>10/30/2013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49A319-4D12-4B43-AE15-F95C2149CCF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B6F45-5EDA-4FF1-8475-A989609ACD95}" type="datetimeFigureOut">
              <a:rPr lang="en-US" smtClean="0"/>
              <a:pPr/>
              <a:t>10/30/2013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49A319-4D12-4B43-AE15-F95C2149CCF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B6F45-5EDA-4FF1-8475-A989609ACD95}" type="datetimeFigureOut">
              <a:rPr lang="en-US" smtClean="0"/>
              <a:pPr/>
              <a:t>10/30/2013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49A319-4D12-4B43-AE15-F95C2149CCF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flip="none" rotWithShape="1">
          <a:gsLst>
            <a:gs pos="0">
              <a:srgbClr val="E6F0DC"/>
            </a:gs>
            <a:gs pos="50000">
              <a:srgbClr val="9CB86E"/>
            </a:gs>
            <a:gs pos="100000">
              <a:srgbClr val="156B13"/>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B6F45-5EDA-4FF1-8475-A989609ACD95}" type="datetimeFigureOut">
              <a:rPr lang="en-US" smtClean="0"/>
              <a:pPr/>
              <a:t>10/30/2013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49A319-4D12-4B43-AE15-F95C2149CCF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Production and Consumption</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sz="3600" b="1" dirty="0"/>
              <a:t> Corporate </a:t>
            </a:r>
            <a:r>
              <a:rPr lang="en-US" sz="3600" b="1" dirty="0" smtClean="0"/>
              <a:t>Social </a:t>
            </a:r>
            <a:r>
              <a:rPr lang="en-US" sz="3600" b="1" dirty="0"/>
              <a:t>R</a:t>
            </a:r>
            <a:r>
              <a:rPr lang="en-US" sz="3600" b="1" dirty="0" smtClean="0"/>
              <a:t>esponsibility</a:t>
            </a:r>
            <a:endParaRPr lang="en-US" sz="3600" dirty="0"/>
          </a:p>
        </p:txBody>
      </p:sp>
      <p:sp>
        <p:nvSpPr>
          <p:cNvPr id="3" name="Content Placeholder 2"/>
          <p:cNvSpPr>
            <a:spLocks noGrp="1"/>
          </p:cNvSpPr>
          <p:nvPr>
            <p:ph idx="1"/>
          </p:nvPr>
        </p:nvSpPr>
        <p:spPr>
          <a:xfrm>
            <a:off x="381000" y="1295400"/>
            <a:ext cx="8458200" cy="5029200"/>
          </a:xfrm>
        </p:spPr>
        <p:txBody>
          <a:bodyPr>
            <a:normAutofit fontScale="70000" lnSpcReduction="20000"/>
          </a:bodyPr>
          <a:lstStyle/>
          <a:p>
            <a:pPr algn="just"/>
            <a:r>
              <a:rPr lang="en-US" dirty="0"/>
              <a:t>The idea behind corporate social responsibility </a:t>
            </a:r>
            <a:r>
              <a:rPr lang="en-US" dirty="0" smtClean="0"/>
              <a:t>that </a:t>
            </a:r>
            <a:r>
              <a:rPr lang="en-US" dirty="0"/>
              <a:t>corporations have an obligation to consider the impact </a:t>
            </a:r>
            <a:r>
              <a:rPr lang="en-US" dirty="0" smtClean="0"/>
              <a:t>of their </a:t>
            </a:r>
            <a:r>
              <a:rPr lang="en-US" dirty="0"/>
              <a:t>activities on the environment, economy and society </a:t>
            </a:r>
            <a:r>
              <a:rPr lang="en-US" dirty="0" smtClean="0"/>
              <a:t>is </a:t>
            </a:r>
            <a:r>
              <a:rPr lang="en-US" dirty="0"/>
              <a:t>not </a:t>
            </a:r>
            <a:r>
              <a:rPr lang="en-US" dirty="0" smtClean="0"/>
              <a:t>exactly new.</a:t>
            </a:r>
          </a:p>
          <a:p>
            <a:pPr algn="just"/>
            <a:r>
              <a:rPr lang="en-US" dirty="0" smtClean="0"/>
              <a:t>How </a:t>
            </a:r>
            <a:r>
              <a:rPr lang="en-US" dirty="0"/>
              <a:t>companies treat </a:t>
            </a:r>
            <a:r>
              <a:rPr lang="en-US" dirty="0" smtClean="0"/>
              <a:t>their employees </a:t>
            </a:r>
            <a:r>
              <a:rPr lang="en-US" dirty="0"/>
              <a:t>and what kinds of </a:t>
            </a:r>
            <a:r>
              <a:rPr lang="en-US" dirty="0" smtClean="0"/>
              <a:t>products they provide </a:t>
            </a:r>
            <a:r>
              <a:rPr lang="en-US" dirty="0"/>
              <a:t>to their customers has been the topic of </a:t>
            </a:r>
            <a:r>
              <a:rPr lang="en-US" dirty="0" smtClean="0"/>
              <a:t>debate </a:t>
            </a:r>
            <a:r>
              <a:rPr lang="en-US" dirty="0"/>
              <a:t>for centuries.</a:t>
            </a:r>
          </a:p>
          <a:p>
            <a:pPr algn="just"/>
            <a:r>
              <a:rPr lang="en-US" dirty="0"/>
              <a:t>In its contemporary </a:t>
            </a:r>
            <a:r>
              <a:rPr lang="en-US" dirty="0" smtClean="0"/>
              <a:t>version, corporate </a:t>
            </a:r>
            <a:r>
              <a:rPr lang="en-US" dirty="0"/>
              <a:t>social responsibility </a:t>
            </a:r>
            <a:r>
              <a:rPr lang="en-US" dirty="0" smtClean="0"/>
              <a:t>can  </a:t>
            </a:r>
            <a:r>
              <a:rPr lang="en-US" dirty="0"/>
              <a:t>encompass everything from service to shareholders, community, governance, diversity, employees, environment, and human rights</a:t>
            </a:r>
            <a:r>
              <a:rPr lang="en-US" dirty="0" smtClean="0"/>
              <a:t>.</a:t>
            </a:r>
          </a:p>
          <a:p>
            <a:pPr algn="just"/>
            <a:r>
              <a:rPr lang="en-US" dirty="0" smtClean="0"/>
              <a:t>A </a:t>
            </a:r>
            <a:r>
              <a:rPr lang="en-US" dirty="0"/>
              <a:t>big part is reporting – letting the public and shareholders know about what the companies are doing </a:t>
            </a:r>
            <a:r>
              <a:rPr lang="en-US" dirty="0" smtClean="0"/>
              <a:t>to fulfill </a:t>
            </a:r>
            <a:r>
              <a:rPr lang="en-US" dirty="0"/>
              <a:t>their role as corporate citizens. </a:t>
            </a:r>
            <a:endParaRPr lang="en-US" dirty="0" smtClean="0"/>
          </a:p>
          <a:p>
            <a:pPr algn="just"/>
            <a:r>
              <a:rPr lang="en-US" dirty="0" smtClean="0"/>
              <a:t>This </a:t>
            </a:r>
            <a:r>
              <a:rPr lang="en-US" dirty="0"/>
              <a:t>is also a way </a:t>
            </a:r>
            <a:r>
              <a:rPr lang="en-US" dirty="0" smtClean="0"/>
              <a:t>for </a:t>
            </a:r>
            <a:r>
              <a:rPr lang="en-US" dirty="0"/>
              <a:t>corporations to communicate their “good deeds” for public relations purposes. </a:t>
            </a:r>
            <a:endParaRPr lang="en-US" dirty="0" smtClean="0"/>
          </a:p>
          <a:p>
            <a:pPr algn="just"/>
            <a:r>
              <a:rPr lang="en-US" dirty="0" smtClean="0"/>
              <a:t>Third party organizations also </a:t>
            </a:r>
            <a:r>
              <a:rPr lang="en-US" dirty="0"/>
              <a:t>produce “report cards” rating corporations on the different aspects of </a:t>
            </a:r>
            <a:r>
              <a:rPr lang="en-US" dirty="0" smtClean="0"/>
              <a:t>social  </a:t>
            </a:r>
            <a:r>
              <a:rPr lang="en-US" dirty="0"/>
              <a:t>responsibility.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smtClean="0"/>
              <a:t>CSR cont. </a:t>
            </a:r>
            <a:endParaRPr lang="en-US" sz="3600" b="1" dirty="0"/>
          </a:p>
        </p:txBody>
      </p:sp>
      <p:sp>
        <p:nvSpPr>
          <p:cNvPr id="3" name="Content Placeholder 2"/>
          <p:cNvSpPr>
            <a:spLocks noGrp="1"/>
          </p:cNvSpPr>
          <p:nvPr>
            <p:ph idx="1"/>
          </p:nvPr>
        </p:nvSpPr>
        <p:spPr>
          <a:xfrm>
            <a:off x="304800" y="1295400"/>
            <a:ext cx="8534400" cy="4830763"/>
          </a:xfrm>
        </p:spPr>
        <p:txBody>
          <a:bodyPr>
            <a:normAutofit fontScale="70000" lnSpcReduction="20000"/>
          </a:bodyPr>
          <a:lstStyle/>
          <a:p>
            <a:pPr algn="just"/>
            <a:r>
              <a:rPr lang="en-US" dirty="0"/>
              <a:t>The </a:t>
            </a:r>
            <a:r>
              <a:rPr lang="en-US" dirty="0" smtClean="0"/>
              <a:t>benefits </a:t>
            </a:r>
            <a:r>
              <a:rPr lang="en-US" dirty="0"/>
              <a:t>of </a:t>
            </a:r>
            <a:r>
              <a:rPr lang="en-US" dirty="0" smtClean="0"/>
              <a:t>increased </a:t>
            </a:r>
            <a:r>
              <a:rPr lang="en-US" dirty="0"/>
              <a:t>corporate responsibility </a:t>
            </a:r>
            <a:r>
              <a:rPr lang="en-US" dirty="0" smtClean="0"/>
              <a:t>are  </a:t>
            </a:r>
            <a:r>
              <a:rPr lang="en-US" dirty="0"/>
              <a:t>clear, but there may </a:t>
            </a:r>
            <a:r>
              <a:rPr lang="en-US" dirty="0" smtClean="0"/>
              <a:t>also </a:t>
            </a:r>
            <a:r>
              <a:rPr lang="en-US" dirty="0"/>
              <a:t>be more ambiguous issues. </a:t>
            </a:r>
            <a:endParaRPr lang="en-US" dirty="0" smtClean="0"/>
          </a:p>
          <a:p>
            <a:pPr algn="just"/>
            <a:endParaRPr lang="en-US" sz="600" dirty="0" smtClean="0"/>
          </a:p>
          <a:p>
            <a:pPr algn="just"/>
            <a:r>
              <a:rPr lang="en-US" dirty="0" smtClean="0"/>
              <a:t>Corporate </a:t>
            </a:r>
            <a:r>
              <a:rPr lang="en-US" dirty="0"/>
              <a:t>power may </a:t>
            </a:r>
            <a:r>
              <a:rPr lang="en-US" dirty="0" smtClean="0"/>
              <a:t>also </a:t>
            </a:r>
            <a:r>
              <a:rPr lang="en-US" dirty="0"/>
              <a:t>increase along with responsibility. </a:t>
            </a:r>
            <a:endParaRPr lang="en-US" dirty="0" smtClean="0"/>
          </a:p>
          <a:p>
            <a:pPr algn="just"/>
            <a:endParaRPr lang="en-US" sz="600" dirty="0" smtClean="0"/>
          </a:p>
          <a:p>
            <a:pPr algn="just"/>
            <a:r>
              <a:rPr lang="en-US" dirty="0" smtClean="0"/>
              <a:t>Corporate </a:t>
            </a:r>
            <a:r>
              <a:rPr lang="en-US" dirty="0"/>
              <a:t>social responsibility </a:t>
            </a:r>
            <a:r>
              <a:rPr lang="en-US" dirty="0" smtClean="0"/>
              <a:t>allows </a:t>
            </a:r>
            <a:r>
              <a:rPr lang="en-US" dirty="0"/>
              <a:t>companies to </a:t>
            </a:r>
            <a:r>
              <a:rPr lang="en-US" dirty="0" err="1"/>
              <a:t>publicise</a:t>
            </a:r>
            <a:r>
              <a:rPr lang="en-US" dirty="0"/>
              <a:t> their good actions but can also obscure unsustainable practices in other areas, especially </a:t>
            </a:r>
            <a:r>
              <a:rPr lang="en-US" dirty="0" smtClean="0"/>
              <a:t>in </a:t>
            </a:r>
            <a:r>
              <a:rPr lang="en-US" dirty="0"/>
              <a:t>the case of </a:t>
            </a:r>
            <a:r>
              <a:rPr lang="en-US" dirty="0" smtClean="0"/>
              <a:t>multinationals </a:t>
            </a:r>
            <a:r>
              <a:rPr lang="en-US" dirty="0"/>
              <a:t>with complex </a:t>
            </a:r>
            <a:r>
              <a:rPr lang="en-US" dirty="0" smtClean="0"/>
              <a:t>supply chains </a:t>
            </a:r>
            <a:r>
              <a:rPr lang="en-US" dirty="0"/>
              <a:t>and subcontractors that may </a:t>
            </a:r>
            <a:r>
              <a:rPr lang="en-US" dirty="0" smtClean="0"/>
              <a:t>or  </a:t>
            </a:r>
            <a:r>
              <a:rPr lang="en-US" dirty="0"/>
              <a:t>may </a:t>
            </a:r>
            <a:r>
              <a:rPr lang="en-US" dirty="0" smtClean="0"/>
              <a:t>not be </a:t>
            </a:r>
            <a:r>
              <a:rPr lang="en-US" dirty="0"/>
              <a:t>following company guidelines</a:t>
            </a:r>
            <a:r>
              <a:rPr lang="en-US" dirty="0" smtClean="0"/>
              <a:t>.</a:t>
            </a:r>
          </a:p>
          <a:p>
            <a:pPr algn="just"/>
            <a:endParaRPr lang="en-US" sz="600" dirty="0" smtClean="0"/>
          </a:p>
          <a:p>
            <a:pPr algn="just"/>
            <a:r>
              <a:rPr lang="en-US" dirty="0" smtClean="0"/>
              <a:t>The </a:t>
            </a:r>
            <a:r>
              <a:rPr lang="en-US" dirty="0"/>
              <a:t>problem with corporate social responsibility, as promoted in the OECD Guidelines for Multinational Enterprises, is that it is voluntary. In some cases, corporations are out in front of </a:t>
            </a:r>
            <a:r>
              <a:rPr lang="en-US" dirty="0" smtClean="0"/>
              <a:t>governments  </a:t>
            </a:r>
            <a:r>
              <a:rPr lang="en-US" dirty="0"/>
              <a:t>in terms of addressing climate change and other problems. </a:t>
            </a:r>
            <a:endParaRPr lang="en-US" dirty="0" smtClean="0"/>
          </a:p>
          <a:p>
            <a:pPr algn="just"/>
            <a:endParaRPr lang="en-US" sz="600" dirty="0" smtClean="0"/>
          </a:p>
          <a:p>
            <a:pPr algn="just"/>
            <a:r>
              <a:rPr lang="en-US" dirty="0" smtClean="0"/>
              <a:t>But </a:t>
            </a:r>
            <a:r>
              <a:rPr lang="en-US" dirty="0"/>
              <a:t>the time is coming when companies will be required by </a:t>
            </a:r>
            <a:r>
              <a:rPr lang="en-US" dirty="0" smtClean="0"/>
              <a:t>governments </a:t>
            </a:r>
            <a:r>
              <a:rPr lang="en-US" dirty="0"/>
              <a:t>to </a:t>
            </a:r>
            <a:r>
              <a:rPr lang="en-US" dirty="0" err="1" smtClean="0"/>
              <a:t>fulﬁll</a:t>
            </a:r>
            <a:r>
              <a:rPr lang="en-US" dirty="0" smtClean="0"/>
              <a:t> their </a:t>
            </a:r>
            <a:r>
              <a:rPr lang="en-US" dirty="0"/>
              <a:t>environmental and social obligations both at home and abroad in the interest of </a:t>
            </a:r>
            <a:r>
              <a:rPr lang="en-US" dirty="0" smtClean="0"/>
              <a:t>sustainable </a:t>
            </a:r>
            <a:r>
              <a:rPr lang="en-US" dirty="0"/>
              <a:t>development. </a:t>
            </a:r>
            <a:endParaRPr lang="en-US" dirty="0" smtClean="0"/>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rmAutofit/>
          </a:bodyPr>
          <a:lstStyle/>
          <a:p>
            <a:r>
              <a:rPr lang="en-US" sz="3500" b="1" dirty="0" smtClean="0"/>
              <a:t>Role of Technology</a:t>
            </a:r>
            <a:endParaRPr lang="en-US" sz="3500" b="1" dirty="0"/>
          </a:p>
        </p:txBody>
      </p:sp>
      <p:sp>
        <p:nvSpPr>
          <p:cNvPr id="3" name="Content Placeholder 2"/>
          <p:cNvSpPr>
            <a:spLocks noGrp="1"/>
          </p:cNvSpPr>
          <p:nvPr>
            <p:ph idx="1"/>
          </p:nvPr>
        </p:nvSpPr>
        <p:spPr/>
        <p:txBody>
          <a:bodyPr>
            <a:normAutofit/>
          </a:bodyPr>
          <a:lstStyle/>
          <a:p>
            <a:pPr algn="just"/>
            <a:r>
              <a:rPr lang="en-US" sz="2700" dirty="0"/>
              <a:t>Technology might reduce some of the negative impacts on sustainability of </a:t>
            </a:r>
            <a:r>
              <a:rPr lang="en-US" sz="2700" dirty="0" smtClean="0"/>
              <a:t>production </a:t>
            </a:r>
            <a:r>
              <a:rPr lang="en-US" sz="2700" dirty="0"/>
              <a:t>and consumption but it will create others, and technological improvements are often outpaced by growth in </a:t>
            </a:r>
            <a:r>
              <a:rPr lang="en-US" sz="2700" dirty="0" smtClean="0"/>
              <a:t>consumption</a:t>
            </a:r>
          </a:p>
          <a:p>
            <a:pPr algn="just"/>
            <a:endParaRPr lang="en-US" sz="800" dirty="0" smtClean="0"/>
          </a:p>
          <a:p>
            <a:pPr algn="just"/>
            <a:r>
              <a:rPr lang="en-US" sz="2700" dirty="0" smtClean="0"/>
              <a:t>For instance, cars </a:t>
            </a:r>
            <a:r>
              <a:rPr lang="en-US" sz="2700" dirty="0"/>
              <a:t>are now much more </a:t>
            </a:r>
            <a:r>
              <a:rPr lang="en-US" sz="2700" dirty="0" smtClean="0"/>
              <a:t>fuel </a:t>
            </a:r>
            <a:r>
              <a:rPr lang="en-US" sz="2700" dirty="0" err="1" smtClean="0"/>
              <a:t>efﬁcient</a:t>
            </a:r>
            <a:r>
              <a:rPr lang="en-US" sz="2700" dirty="0" smtClean="0"/>
              <a:t> </a:t>
            </a:r>
            <a:r>
              <a:rPr lang="en-US" sz="2700" dirty="0"/>
              <a:t>than </a:t>
            </a:r>
            <a:r>
              <a:rPr lang="en-US" sz="2700" dirty="0" smtClean="0"/>
              <a:t>before. But </a:t>
            </a:r>
            <a:r>
              <a:rPr lang="en-US" sz="2700" dirty="0"/>
              <a:t>air pollution is getting worse because so many more people have cars.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b="1" dirty="0" smtClean="0"/>
              <a:t>Connecting the Dots</a:t>
            </a:r>
            <a:endParaRPr lang="en-US" sz="3800" dirty="0"/>
          </a:p>
        </p:txBody>
      </p:sp>
      <p:sp>
        <p:nvSpPr>
          <p:cNvPr id="3" name="Content Placeholder 2"/>
          <p:cNvSpPr>
            <a:spLocks noGrp="1"/>
          </p:cNvSpPr>
          <p:nvPr>
            <p:ph idx="1"/>
          </p:nvPr>
        </p:nvSpPr>
        <p:spPr>
          <a:xfrm>
            <a:off x="381000" y="1447800"/>
            <a:ext cx="8458200" cy="4678363"/>
          </a:xfrm>
        </p:spPr>
        <p:txBody>
          <a:bodyPr>
            <a:normAutofit fontScale="70000" lnSpcReduction="20000"/>
          </a:bodyPr>
          <a:lstStyle/>
          <a:p>
            <a:pPr algn="just"/>
            <a:r>
              <a:rPr lang="en-US" dirty="0" smtClean="0"/>
              <a:t>What </a:t>
            </a:r>
            <a:r>
              <a:rPr lang="en-US" dirty="0"/>
              <a:t>can be done concretely to promote sustainable production </a:t>
            </a:r>
            <a:r>
              <a:rPr lang="en-US" dirty="0" smtClean="0"/>
              <a:t>and </a:t>
            </a:r>
            <a:r>
              <a:rPr lang="en-US" dirty="0"/>
              <a:t>consumption? </a:t>
            </a:r>
            <a:endParaRPr lang="en-US" dirty="0" smtClean="0"/>
          </a:p>
          <a:p>
            <a:pPr algn="just"/>
            <a:r>
              <a:rPr lang="en-US" dirty="0" smtClean="0"/>
              <a:t>Even </a:t>
            </a:r>
            <a:r>
              <a:rPr lang="en-US" dirty="0"/>
              <a:t>quite small actions can have a large cumulative impact. </a:t>
            </a:r>
            <a:endParaRPr lang="en-US" dirty="0" smtClean="0"/>
          </a:p>
          <a:p>
            <a:pPr algn="just"/>
            <a:r>
              <a:rPr lang="en-US" dirty="0" smtClean="0"/>
              <a:t>According </a:t>
            </a:r>
            <a:r>
              <a:rPr lang="en-US" dirty="0"/>
              <a:t>to the US Environmental Protection </a:t>
            </a:r>
            <a:r>
              <a:rPr lang="en-US" dirty="0" smtClean="0"/>
              <a:t>Agency (USEPA), </a:t>
            </a:r>
            <a:r>
              <a:rPr lang="en-US" dirty="0"/>
              <a:t>if </a:t>
            </a:r>
            <a:r>
              <a:rPr lang="en-US" dirty="0" smtClean="0"/>
              <a:t>every </a:t>
            </a:r>
            <a:r>
              <a:rPr lang="en-US" dirty="0"/>
              <a:t>home in America replaced just one incandescent light bulb with a </a:t>
            </a:r>
            <a:r>
              <a:rPr lang="en-US" dirty="0" smtClean="0"/>
              <a:t>compact </a:t>
            </a:r>
            <a:r>
              <a:rPr lang="en-US" dirty="0" err="1" smtClean="0"/>
              <a:t>fluriscentone</a:t>
            </a:r>
            <a:r>
              <a:rPr lang="en-US" dirty="0"/>
              <a:t>, in one year enough energy would be saved to light more than 3 million homes and prevent greenhouse gas emissions equivalent to those of </a:t>
            </a:r>
            <a:r>
              <a:rPr lang="en-US" dirty="0" smtClean="0"/>
              <a:t>more  </a:t>
            </a:r>
            <a:r>
              <a:rPr lang="en-US" dirty="0"/>
              <a:t>than 800 000 cars</a:t>
            </a:r>
            <a:r>
              <a:rPr lang="en-US" dirty="0" smtClean="0"/>
              <a:t>.</a:t>
            </a:r>
          </a:p>
          <a:p>
            <a:pPr algn="just"/>
            <a:r>
              <a:rPr lang="en-US" dirty="0"/>
              <a:t>Most successful </a:t>
            </a:r>
            <a:r>
              <a:rPr lang="en-US" dirty="0" smtClean="0"/>
              <a:t>efforts influencing markets </a:t>
            </a:r>
            <a:r>
              <a:rPr lang="en-US" dirty="0"/>
              <a:t>involve </a:t>
            </a:r>
            <a:r>
              <a:rPr lang="en-US" dirty="0" smtClean="0"/>
              <a:t>coordinated </a:t>
            </a:r>
            <a:r>
              <a:rPr lang="en-US" dirty="0"/>
              <a:t>efforts – where producers, consumers and governments each have a role to play. </a:t>
            </a:r>
            <a:endParaRPr lang="en-US" dirty="0" smtClean="0"/>
          </a:p>
          <a:p>
            <a:pPr algn="just"/>
            <a:r>
              <a:rPr lang="en-US" dirty="0" smtClean="0"/>
              <a:t>Only </a:t>
            </a:r>
            <a:r>
              <a:rPr lang="en-US" dirty="0"/>
              <a:t>through the combination of </a:t>
            </a:r>
            <a:r>
              <a:rPr lang="en-US" dirty="0" smtClean="0"/>
              <a:t>these efforts, old behaviors </a:t>
            </a:r>
            <a:r>
              <a:rPr lang="en-US" dirty="0"/>
              <a:t>and processes </a:t>
            </a:r>
            <a:r>
              <a:rPr lang="en-US" dirty="0" smtClean="0"/>
              <a:t>can be </a:t>
            </a:r>
            <a:r>
              <a:rPr lang="en-US" dirty="0"/>
              <a:t>transformed on a large enough scale to make sustainable </a:t>
            </a:r>
            <a:r>
              <a:rPr lang="en-US" dirty="0" smtClean="0"/>
              <a:t>development a norm.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sz="3700" b="1" dirty="0" smtClean="0"/>
              <a:t>Coordinating our efforts</a:t>
            </a:r>
            <a:endParaRPr lang="en-US" sz="3700" dirty="0"/>
          </a:p>
        </p:txBody>
      </p:sp>
      <p:sp>
        <p:nvSpPr>
          <p:cNvPr id="3" name="Content Placeholder 2"/>
          <p:cNvSpPr>
            <a:spLocks noGrp="1"/>
          </p:cNvSpPr>
          <p:nvPr>
            <p:ph idx="1"/>
          </p:nvPr>
        </p:nvSpPr>
        <p:spPr>
          <a:xfrm>
            <a:off x="457200" y="1447800"/>
            <a:ext cx="8229600" cy="4678363"/>
          </a:xfrm>
        </p:spPr>
        <p:txBody>
          <a:bodyPr>
            <a:noAutofit/>
          </a:bodyPr>
          <a:lstStyle/>
          <a:p>
            <a:pPr algn="just"/>
            <a:r>
              <a:rPr lang="en-US" sz="2400" dirty="0" smtClean="0"/>
              <a:t>How </a:t>
            </a:r>
            <a:r>
              <a:rPr lang="en-US" sz="2400" dirty="0"/>
              <a:t>can producers integrate sustainability into product design, manufacture and </a:t>
            </a:r>
            <a:r>
              <a:rPr lang="en-US" sz="2400" dirty="0" smtClean="0"/>
              <a:t>distribution without </a:t>
            </a:r>
            <a:r>
              <a:rPr lang="en-US" sz="2400" dirty="0" err="1" smtClean="0"/>
              <a:t>sacriﬁcing</a:t>
            </a:r>
            <a:r>
              <a:rPr lang="en-US" sz="2400" dirty="0" smtClean="0"/>
              <a:t> traditional </a:t>
            </a:r>
            <a:r>
              <a:rPr lang="en-US" sz="2400" dirty="0"/>
              <a:t>factors such as </a:t>
            </a:r>
            <a:r>
              <a:rPr lang="en-US" sz="2400" dirty="0" err="1" smtClean="0"/>
              <a:t>proﬁt</a:t>
            </a:r>
            <a:r>
              <a:rPr lang="en-US" sz="2400" dirty="0" smtClean="0"/>
              <a:t> </a:t>
            </a:r>
            <a:r>
              <a:rPr lang="en-US" sz="2400" dirty="0"/>
              <a:t>or brand image? </a:t>
            </a:r>
            <a:endParaRPr lang="en-US" sz="2400" dirty="0" smtClean="0"/>
          </a:p>
          <a:p>
            <a:pPr algn="just"/>
            <a:r>
              <a:rPr lang="en-US" sz="2400" dirty="0" smtClean="0"/>
              <a:t>We </a:t>
            </a:r>
            <a:r>
              <a:rPr lang="en-US" sz="2400" dirty="0"/>
              <a:t>can’t really be sustainable </a:t>
            </a:r>
            <a:r>
              <a:rPr lang="en-US" sz="2400" dirty="0" smtClean="0"/>
              <a:t>consumers </a:t>
            </a:r>
            <a:r>
              <a:rPr lang="en-US" sz="2400" dirty="0"/>
              <a:t>without sustainable product choices.</a:t>
            </a:r>
          </a:p>
          <a:p>
            <a:pPr algn="just"/>
            <a:r>
              <a:rPr lang="en-US" sz="2400" dirty="0"/>
              <a:t>Design is arguably the most </a:t>
            </a:r>
            <a:r>
              <a:rPr lang="en-US" sz="2400" dirty="0" err="1" smtClean="0"/>
              <a:t>inﬂuential</a:t>
            </a:r>
            <a:r>
              <a:rPr lang="en-US" sz="2400" dirty="0" smtClean="0"/>
              <a:t> </a:t>
            </a:r>
            <a:r>
              <a:rPr lang="en-US" sz="2400" dirty="0"/>
              <a:t>single stage in the process, since </a:t>
            </a:r>
            <a:r>
              <a:rPr lang="en-US" sz="2400" dirty="0" smtClean="0"/>
              <a:t>it </a:t>
            </a:r>
            <a:r>
              <a:rPr lang="en-US" sz="2400" dirty="0"/>
              <a:t>determines the rest. </a:t>
            </a:r>
            <a:endParaRPr lang="en-US" sz="2400" dirty="0" smtClean="0"/>
          </a:p>
          <a:p>
            <a:pPr algn="just"/>
            <a:r>
              <a:rPr lang="en-US" sz="2400" dirty="0" smtClean="0"/>
              <a:t>First </a:t>
            </a:r>
            <a:r>
              <a:rPr lang="en-US" sz="2400" dirty="0"/>
              <a:t>of </a:t>
            </a:r>
            <a:r>
              <a:rPr lang="en-US" sz="2400" dirty="0" smtClean="0"/>
              <a:t>all, the </a:t>
            </a:r>
            <a:r>
              <a:rPr lang="en-US" sz="2400" dirty="0"/>
              <a:t>design has to consider the product as part of </a:t>
            </a:r>
            <a:r>
              <a:rPr lang="en-US" sz="2400" dirty="0" smtClean="0"/>
              <a:t>a </a:t>
            </a:r>
            <a:r>
              <a:rPr lang="en-US" sz="2400" dirty="0"/>
              <a:t>product system and consumer lifestyle. </a:t>
            </a:r>
            <a:endParaRPr lang="en-US" sz="24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en-US" sz="3700" b="1" dirty="0" smtClean="0"/>
              <a:t>Coordination cont. </a:t>
            </a:r>
            <a:endParaRPr lang="en-US" sz="3700" b="1" dirty="0"/>
          </a:p>
        </p:txBody>
      </p:sp>
      <p:sp>
        <p:nvSpPr>
          <p:cNvPr id="3" name="Content Placeholder 2"/>
          <p:cNvSpPr>
            <a:spLocks noGrp="1"/>
          </p:cNvSpPr>
          <p:nvPr>
            <p:ph idx="1"/>
          </p:nvPr>
        </p:nvSpPr>
        <p:spPr>
          <a:xfrm>
            <a:off x="457200" y="1447800"/>
            <a:ext cx="8305800" cy="4678363"/>
          </a:xfrm>
        </p:spPr>
        <p:txBody>
          <a:bodyPr>
            <a:normAutofit lnSpcReduction="10000"/>
          </a:bodyPr>
          <a:lstStyle/>
          <a:p>
            <a:pPr algn="just"/>
            <a:r>
              <a:rPr lang="en-US" sz="2400" dirty="0" smtClean="0"/>
              <a:t>If a phone integrates a camera and an MP3 player, will users then buy only the phone, saving the environmental and other costs of manufacturing three separate products?</a:t>
            </a:r>
          </a:p>
          <a:p>
            <a:pPr algn="just"/>
            <a:endParaRPr lang="en-US" sz="300" dirty="0" smtClean="0"/>
          </a:p>
          <a:p>
            <a:pPr algn="just"/>
            <a:r>
              <a:rPr lang="en-US" sz="2400" dirty="0" smtClean="0"/>
              <a:t>Or will they also buy the others, adding to the burden? </a:t>
            </a:r>
          </a:p>
          <a:p>
            <a:pPr algn="just"/>
            <a:endParaRPr lang="en-US" sz="300" dirty="0" smtClean="0"/>
          </a:p>
          <a:p>
            <a:pPr algn="just"/>
            <a:r>
              <a:rPr lang="en-US" sz="2400" dirty="0" smtClean="0"/>
              <a:t>Design also means choosing the materials from which the product will be made.</a:t>
            </a:r>
          </a:p>
          <a:p>
            <a:pPr algn="just"/>
            <a:endParaRPr lang="en-US" sz="300" dirty="0" smtClean="0"/>
          </a:p>
          <a:p>
            <a:pPr algn="just"/>
            <a:r>
              <a:rPr lang="en-US" sz="2400" dirty="0" smtClean="0"/>
              <a:t>Can the product be designed in such a way as to maintain the required physical properties while using fewer materials?</a:t>
            </a:r>
          </a:p>
          <a:p>
            <a:pPr algn="just"/>
            <a:endParaRPr lang="en-US" sz="300" dirty="0" smtClean="0"/>
          </a:p>
          <a:p>
            <a:pPr algn="just"/>
            <a:r>
              <a:rPr lang="en-US" sz="2400" dirty="0" smtClean="0"/>
              <a:t>Could it be made of renewable, recyclable materials? </a:t>
            </a:r>
          </a:p>
          <a:p>
            <a:pPr algn="just"/>
            <a:endParaRPr lang="en-US" sz="300" dirty="0" smtClean="0"/>
          </a:p>
          <a:p>
            <a:pPr algn="just"/>
            <a:r>
              <a:rPr lang="en-US" sz="2400" dirty="0" smtClean="0"/>
              <a:t>Design also </a:t>
            </a:r>
            <a:r>
              <a:rPr lang="en-US" sz="2400" dirty="0" err="1" smtClean="0"/>
              <a:t>inﬂuences</a:t>
            </a:r>
            <a:r>
              <a:rPr lang="en-US" sz="2400" dirty="0" smtClean="0"/>
              <a:t> manufacturing by determining the number of steps  in the production process.</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b="1" dirty="0" smtClean="0"/>
              <a:t>Coordination cont.</a:t>
            </a:r>
            <a:endParaRPr lang="en-US" sz="3500" b="1" dirty="0"/>
          </a:p>
        </p:txBody>
      </p:sp>
      <p:sp>
        <p:nvSpPr>
          <p:cNvPr id="3" name="Content Placeholder 2"/>
          <p:cNvSpPr>
            <a:spLocks noGrp="1"/>
          </p:cNvSpPr>
          <p:nvPr>
            <p:ph idx="1"/>
          </p:nvPr>
        </p:nvSpPr>
        <p:spPr>
          <a:xfrm>
            <a:off x="304800" y="1371600"/>
            <a:ext cx="8534400" cy="5029200"/>
          </a:xfrm>
        </p:spPr>
        <p:txBody>
          <a:bodyPr>
            <a:noAutofit/>
          </a:bodyPr>
          <a:lstStyle/>
          <a:p>
            <a:pPr algn="just"/>
            <a:r>
              <a:rPr lang="en-US" sz="2200" dirty="0"/>
              <a:t>Questions </a:t>
            </a:r>
            <a:r>
              <a:rPr lang="en-US" sz="2200" dirty="0" err="1" smtClean="0"/>
              <a:t>speciﬁc</a:t>
            </a:r>
            <a:r>
              <a:rPr lang="en-US" sz="2200" dirty="0" smtClean="0"/>
              <a:t>  </a:t>
            </a:r>
            <a:r>
              <a:rPr lang="en-US" sz="2200" dirty="0"/>
              <a:t>to manufacturing can involve how to reduce energy consumption or pollution, or how to improve worker safety. </a:t>
            </a:r>
            <a:endParaRPr lang="en-US" sz="2200" dirty="0" smtClean="0"/>
          </a:p>
          <a:p>
            <a:pPr algn="just"/>
            <a:r>
              <a:rPr lang="en-US" sz="2200" dirty="0" smtClean="0"/>
              <a:t>Once </a:t>
            </a:r>
            <a:r>
              <a:rPr lang="en-US" sz="2200" dirty="0"/>
              <a:t>the product is made, what is the most sustainable way to package it for shipping and sale? </a:t>
            </a:r>
            <a:endParaRPr lang="en-US" sz="2200" dirty="0" smtClean="0"/>
          </a:p>
          <a:p>
            <a:pPr algn="just"/>
            <a:r>
              <a:rPr lang="en-US" sz="2200" dirty="0" smtClean="0"/>
              <a:t>Should </a:t>
            </a:r>
            <a:r>
              <a:rPr lang="en-US" sz="2200" dirty="0"/>
              <a:t>it be transported by air, sea or land, by rail or truck?</a:t>
            </a:r>
          </a:p>
          <a:p>
            <a:pPr algn="just"/>
            <a:r>
              <a:rPr lang="en-US" sz="2200" dirty="0"/>
              <a:t>Design and manufacturing play a big part in determining how long something will last, how many other products it will need to work (e.g. batteries) and if </a:t>
            </a:r>
            <a:r>
              <a:rPr lang="en-US" sz="2200" dirty="0" smtClean="0"/>
              <a:t>it  </a:t>
            </a:r>
            <a:r>
              <a:rPr lang="en-US" sz="2200" dirty="0"/>
              <a:t>can be repaired or maintained. </a:t>
            </a:r>
            <a:endParaRPr lang="en-US" sz="2200" dirty="0" smtClean="0"/>
          </a:p>
          <a:p>
            <a:pPr algn="just"/>
            <a:r>
              <a:rPr lang="en-US" sz="2200" dirty="0" smtClean="0"/>
              <a:t>Finally, producers </a:t>
            </a:r>
            <a:r>
              <a:rPr lang="en-US" sz="2200" dirty="0"/>
              <a:t>also have to think about what happens to the product at the end of </a:t>
            </a:r>
            <a:r>
              <a:rPr lang="en-US" sz="2200" dirty="0" smtClean="0"/>
              <a:t>its life cycle</a:t>
            </a:r>
            <a:r>
              <a:rPr lang="en-US" sz="2200" dirty="0"/>
              <a:t>. </a:t>
            </a:r>
            <a:endParaRPr lang="en-US" sz="2200" dirty="0" smtClean="0"/>
          </a:p>
          <a:p>
            <a:pPr algn="just"/>
            <a:r>
              <a:rPr lang="en-US" sz="2200" dirty="0" smtClean="0"/>
              <a:t>Once </a:t>
            </a:r>
            <a:r>
              <a:rPr lang="en-US" sz="2200" dirty="0"/>
              <a:t>again, good design can make a difference. Are the materials used easy and safe to recycle for example? Can parts of </a:t>
            </a:r>
            <a:r>
              <a:rPr lang="en-US" sz="2200" dirty="0" smtClean="0"/>
              <a:t>the  </a:t>
            </a:r>
            <a:r>
              <a:rPr lang="en-US" sz="2200" dirty="0"/>
              <a:t>product be refurbished and reused?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1"/>
          </p:nvPr>
        </p:nvPicPr>
        <p:blipFill>
          <a:blip r:embed="rId2">
            <a:lum bright="-10000" contrast="10000"/>
          </a:blip>
          <a:srcRect l="3943" t="3448" r="6095"/>
          <a:stretch>
            <a:fillRect/>
          </a:stretch>
        </p:blipFill>
        <p:spPr bwMode="auto">
          <a:xfrm>
            <a:off x="381000" y="76200"/>
            <a:ext cx="8498114" cy="6734355"/>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Slide Number Placeholder 4"/>
          <p:cNvSpPr>
            <a:spLocks noGrp="1"/>
          </p:cNvSpPr>
          <p:nvPr>
            <p:ph type="sldNum" sz="quarter" idx="12"/>
          </p:nvPr>
        </p:nvSpPr>
        <p:spPr>
          <a:noFill/>
        </p:spPr>
        <p:txBody>
          <a:bodyPr/>
          <a:lstStyle/>
          <a:p>
            <a:fld id="{F4E7387D-69D2-4F59-AA83-C80213870A61}" type="slidenum">
              <a:rPr lang="en-US"/>
              <a:pPr/>
              <a:t>3</a:t>
            </a:fld>
            <a:endParaRPr lang="en-US" dirty="0"/>
          </a:p>
        </p:txBody>
      </p:sp>
      <p:sp>
        <p:nvSpPr>
          <p:cNvPr id="6147" name="Rectangle 2"/>
          <p:cNvSpPr>
            <a:spLocks noGrp="1" noChangeArrowheads="1"/>
          </p:cNvSpPr>
          <p:nvPr>
            <p:ph type="title"/>
          </p:nvPr>
        </p:nvSpPr>
        <p:spPr>
          <a:xfrm>
            <a:off x="685800" y="0"/>
            <a:ext cx="7772400" cy="1143000"/>
          </a:xfrm>
        </p:spPr>
        <p:txBody>
          <a:bodyPr>
            <a:normAutofit/>
          </a:bodyPr>
          <a:lstStyle/>
          <a:p>
            <a:r>
              <a:rPr lang="en-US" sz="3500" b="1" dirty="0" smtClean="0"/>
              <a:t>Materials:  Intensity of Use</a:t>
            </a:r>
          </a:p>
        </p:txBody>
      </p:sp>
      <p:pic>
        <p:nvPicPr>
          <p:cNvPr id="6148" name="Picture 3" descr="D:\IESET\materials_intensity.gif"/>
          <p:cNvPicPr>
            <a:picLocks noChangeAspect="1" noChangeArrowheads="1"/>
          </p:cNvPicPr>
          <p:nvPr/>
        </p:nvPicPr>
        <p:blipFill>
          <a:blip r:embed="rId3"/>
          <a:srcRect/>
          <a:stretch>
            <a:fillRect/>
          </a:stretch>
        </p:blipFill>
        <p:spPr bwMode="auto">
          <a:xfrm>
            <a:off x="589208" y="914400"/>
            <a:ext cx="8021392" cy="56388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b="1" dirty="0" smtClean="0"/>
              <a:t>Background</a:t>
            </a:r>
            <a:endParaRPr lang="en-US" sz="3500" b="1" dirty="0"/>
          </a:p>
        </p:txBody>
      </p:sp>
      <p:sp>
        <p:nvSpPr>
          <p:cNvPr id="3" name="Content Placeholder 2"/>
          <p:cNvSpPr>
            <a:spLocks noGrp="1"/>
          </p:cNvSpPr>
          <p:nvPr>
            <p:ph idx="1"/>
          </p:nvPr>
        </p:nvSpPr>
        <p:spPr>
          <a:xfrm>
            <a:off x="304800" y="1371600"/>
            <a:ext cx="8534400" cy="5029200"/>
          </a:xfrm>
        </p:spPr>
        <p:txBody>
          <a:bodyPr>
            <a:noAutofit/>
          </a:bodyPr>
          <a:lstStyle/>
          <a:p>
            <a:pPr algn="just"/>
            <a:r>
              <a:rPr lang="en-US" sz="2400" dirty="0"/>
              <a:t>Production and consumption together form the backbone of </a:t>
            </a:r>
            <a:r>
              <a:rPr lang="en-US" sz="2400" dirty="0" smtClean="0"/>
              <a:t>the </a:t>
            </a:r>
            <a:r>
              <a:rPr lang="en-US" sz="2400" dirty="0"/>
              <a:t>economy. </a:t>
            </a:r>
            <a:endParaRPr lang="en-US" sz="2400" dirty="0" smtClean="0"/>
          </a:p>
          <a:p>
            <a:pPr algn="just"/>
            <a:r>
              <a:rPr lang="en-US" sz="2400" dirty="0" smtClean="0"/>
              <a:t>They </a:t>
            </a:r>
            <a:r>
              <a:rPr lang="en-US" sz="2400" dirty="0"/>
              <a:t>also help to determine social status and shape the natural environment. </a:t>
            </a:r>
            <a:endParaRPr lang="en-US" sz="2400" dirty="0" smtClean="0"/>
          </a:p>
          <a:p>
            <a:pPr algn="just"/>
            <a:r>
              <a:rPr lang="en-US" sz="2400" dirty="0" smtClean="0"/>
              <a:t>We </a:t>
            </a:r>
            <a:r>
              <a:rPr lang="en-US" sz="2400" dirty="0"/>
              <a:t>can better understand some of </a:t>
            </a:r>
            <a:r>
              <a:rPr lang="en-US" sz="2400" dirty="0" smtClean="0"/>
              <a:t>these </a:t>
            </a:r>
            <a:r>
              <a:rPr lang="en-US" sz="2400" dirty="0"/>
              <a:t>issues by looking at an everyday object, </a:t>
            </a:r>
            <a:r>
              <a:rPr lang="en-US" sz="2400" dirty="0" smtClean="0"/>
              <a:t>e.g. the </a:t>
            </a:r>
            <a:r>
              <a:rPr lang="en-US" sz="2400" dirty="0"/>
              <a:t>mobile phone.</a:t>
            </a:r>
          </a:p>
          <a:p>
            <a:pPr algn="just"/>
            <a:r>
              <a:rPr lang="en-US" sz="2400" dirty="0"/>
              <a:t>Thirty years ago, the idea of </a:t>
            </a:r>
            <a:r>
              <a:rPr lang="en-US" sz="2400" dirty="0" smtClean="0"/>
              <a:t>a </a:t>
            </a:r>
            <a:r>
              <a:rPr lang="en-US" sz="2400" dirty="0"/>
              <a:t>tiny radiotelephone capable of calling practically anywhere in the world was the stuff off  </a:t>
            </a:r>
            <a:r>
              <a:rPr lang="en-US" sz="2400" dirty="0" smtClean="0"/>
              <a:t>futurist </a:t>
            </a:r>
            <a:r>
              <a:rPr lang="en-US" sz="2400" dirty="0"/>
              <a:t>fancy. </a:t>
            </a:r>
            <a:r>
              <a:rPr lang="en-US" sz="2400" dirty="0" smtClean="0"/>
              <a:t>Today</a:t>
            </a:r>
            <a:r>
              <a:rPr lang="en-US" sz="2400" dirty="0"/>
              <a:t>, not to have a mobile is to pass for an oddball, or a technophobe. </a:t>
            </a:r>
            <a:endParaRPr lang="en-US" sz="24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524000"/>
            <a:ext cx="8229600" cy="4602163"/>
          </a:xfrm>
        </p:spPr>
        <p:txBody>
          <a:bodyPr>
            <a:normAutofit/>
          </a:bodyPr>
          <a:lstStyle/>
          <a:p>
            <a:pPr algn="just"/>
            <a:r>
              <a:rPr lang="en-US" sz="2400" dirty="0" smtClean="0"/>
              <a:t>Even in countries where income is very low and poverty a major concern, mobile technology is relatively common, having leapfrogged traditional telecoms in many cases. </a:t>
            </a:r>
          </a:p>
          <a:p>
            <a:pPr algn="just"/>
            <a:endParaRPr lang="en-US" sz="700" dirty="0" smtClean="0"/>
          </a:p>
          <a:p>
            <a:pPr algn="just"/>
            <a:r>
              <a:rPr lang="en-US" sz="2400" dirty="0" smtClean="0"/>
              <a:t>There are only about 14 </a:t>
            </a:r>
            <a:r>
              <a:rPr lang="en-US" sz="2400" dirty="0" err="1" smtClean="0"/>
              <a:t>ﬁxed</a:t>
            </a:r>
            <a:r>
              <a:rPr lang="en-US" sz="2400" dirty="0" smtClean="0"/>
              <a:t>-line telephone subscriptions for every 100 people in developing countries, but over 33 mobile subscribers. </a:t>
            </a:r>
          </a:p>
          <a:p>
            <a:pPr algn="just">
              <a:buNone/>
            </a:pPr>
            <a:endParaRPr lang="en-US" sz="700" dirty="0" smtClean="0"/>
          </a:p>
          <a:p>
            <a:pPr algn="just"/>
            <a:r>
              <a:rPr lang="en-US" sz="2400" dirty="0" smtClean="0"/>
              <a:t>The trend for mobiles is moving sharply upward, while that for </a:t>
            </a:r>
            <a:r>
              <a:rPr lang="en-US" sz="2400" dirty="0" err="1" smtClean="0"/>
              <a:t>ﬁxed</a:t>
            </a:r>
            <a:r>
              <a:rPr lang="en-US" sz="2400" dirty="0" smtClean="0"/>
              <a:t> is actually declining in the developed countries according to the International Telecommunications Union.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E6F0DC"/>
            </a:gs>
            <a:gs pos="50000">
              <a:srgbClr val="9CB86E"/>
            </a:gs>
            <a:gs pos="100000">
              <a:srgbClr val="156B13"/>
            </a:gs>
          </a:gsLst>
          <a:lin ang="27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458200" cy="5516563"/>
          </a:xfrm>
        </p:spPr>
        <p:txBody>
          <a:bodyPr>
            <a:normAutofit fontScale="70000" lnSpcReduction="20000"/>
          </a:bodyPr>
          <a:lstStyle/>
          <a:p>
            <a:pPr algn="just"/>
            <a:r>
              <a:rPr lang="en-US" b="1" dirty="0" smtClean="0"/>
              <a:t>What does this mean for sustainable development? </a:t>
            </a:r>
          </a:p>
          <a:p>
            <a:pPr algn="just"/>
            <a:endParaRPr lang="en-US" sz="900" dirty="0" smtClean="0"/>
          </a:p>
          <a:p>
            <a:pPr algn="just"/>
            <a:r>
              <a:rPr lang="en-US" dirty="0" smtClean="0"/>
              <a:t>It means that more people than ever have access to modern communications networks and the </a:t>
            </a:r>
            <a:r>
              <a:rPr lang="en-US" dirty="0" err="1" smtClean="0"/>
              <a:t>beneﬁts</a:t>
            </a:r>
            <a:r>
              <a:rPr lang="en-US" dirty="0" smtClean="0"/>
              <a:t> they bring. </a:t>
            </a:r>
          </a:p>
          <a:p>
            <a:pPr algn="just"/>
            <a:endParaRPr lang="en-US" sz="900" dirty="0" smtClean="0"/>
          </a:p>
          <a:p>
            <a:pPr algn="just"/>
            <a:r>
              <a:rPr lang="en-US" dirty="0" smtClean="0"/>
              <a:t>As Internet via mobile phone expands, it will mean that people who can’t afford a computer can access the Web. </a:t>
            </a:r>
          </a:p>
          <a:p>
            <a:pPr algn="just"/>
            <a:endParaRPr lang="en-US" sz="1000" dirty="0" smtClean="0"/>
          </a:p>
          <a:p>
            <a:pPr algn="just"/>
            <a:r>
              <a:rPr lang="en-US" dirty="0" smtClean="0"/>
              <a:t>It means that banking services can be made available without having to build banks. </a:t>
            </a:r>
          </a:p>
          <a:p>
            <a:pPr algn="just"/>
            <a:endParaRPr lang="en-US" sz="1700" dirty="0" smtClean="0"/>
          </a:p>
          <a:p>
            <a:pPr algn="just"/>
            <a:r>
              <a:rPr lang="en-US" dirty="0" smtClean="0"/>
              <a:t>But since we are looking at all that goes into (and comes out of) a product, we have to examine the physical impact of all  these phones, too. </a:t>
            </a:r>
          </a:p>
          <a:p>
            <a:pPr algn="just"/>
            <a:r>
              <a:rPr lang="en-US" dirty="0" smtClean="0"/>
              <a:t>Worldwide mobile subscriptions had reached 3.3 billion by the end of 2007, and a billion mobile phones are sold each year. </a:t>
            </a:r>
          </a:p>
          <a:p>
            <a:pPr algn="just"/>
            <a:r>
              <a:rPr lang="en-US" dirty="0" smtClean="0"/>
              <a:t>An average user changes phones every 18 months to two years and very few of the old ones are recycled.</a:t>
            </a:r>
          </a:p>
          <a:p>
            <a:pPr algn="just"/>
            <a:r>
              <a:rPr lang="en-US" dirty="0" smtClean="0"/>
              <a:t>Although one phone may not make much difference, the life cycle of billions of phones is a major issue.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700" b="1" dirty="0"/>
              <a:t> Electronic waste</a:t>
            </a:r>
            <a:endParaRPr lang="en-US" sz="3700" dirty="0"/>
          </a:p>
        </p:txBody>
      </p:sp>
      <p:sp>
        <p:nvSpPr>
          <p:cNvPr id="3" name="Content Placeholder 2"/>
          <p:cNvSpPr>
            <a:spLocks noGrp="1"/>
          </p:cNvSpPr>
          <p:nvPr>
            <p:ph idx="1"/>
          </p:nvPr>
        </p:nvSpPr>
        <p:spPr>
          <a:xfrm>
            <a:off x="457200" y="1295400"/>
            <a:ext cx="8229600" cy="4876800"/>
          </a:xfrm>
        </p:spPr>
        <p:txBody>
          <a:bodyPr>
            <a:normAutofit fontScale="77500" lnSpcReduction="20000"/>
          </a:bodyPr>
          <a:lstStyle/>
          <a:p>
            <a:pPr algn="just"/>
            <a:r>
              <a:rPr lang="en-US" dirty="0"/>
              <a:t>Nokia looked at how much </a:t>
            </a:r>
            <a:r>
              <a:rPr lang="en-US" dirty="0" smtClean="0"/>
              <a:t>CO a </a:t>
            </a:r>
            <a:r>
              <a:rPr lang="en-US" dirty="0"/>
              <a:t>typical 3G phone generates in a year: 12.3 kg for manufacturing, 33 kg for equipment operating, and 9.6 kg for operator activities, giving a total of </a:t>
            </a:r>
            <a:r>
              <a:rPr lang="en-US" dirty="0" smtClean="0"/>
              <a:t>almost  </a:t>
            </a:r>
            <a:r>
              <a:rPr lang="en-US" dirty="0"/>
              <a:t>55 kg of </a:t>
            </a:r>
            <a:r>
              <a:rPr lang="en-US" dirty="0" smtClean="0"/>
              <a:t>CO</a:t>
            </a:r>
            <a:r>
              <a:rPr lang="en-US" baseline="-25000" dirty="0" smtClean="0"/>
              <a:t>2</a:t>
            </a:r>
            <a:r>
              <a:rPr lang="en-US" dirty="0" smtClean="0"/>
              <a:t>  </a:t>
            </a:r>
            <a:r>
              <a:rPr lang="en-US" dirty="0"/>
              <a:t>per phone. </a:t>
            </a:r>
            <a:endParaRPr lang="en-US" dirty="0" smtClean="0"/>
          </a:p>
          <a:p>
            <a:pPr algn="just"/>
            <a:r>
              <a:rPr lang="en-US" dirty="0" smtClean="0"/>
              <a:t>The </a:t>
            </a:r>
            <a:r>
              <a:rPr lang="en-US" dirty="0"/>
              <a:t>study </a:t>
            </a:r>
            <a:r>
              <a:rPr lang="en-US" dirty="0" smtClean="0"/>
              <a:t>also </a:t>
            </a:r>
            <a:r>
              <a:rPr lang="en-US" dirty="0"/>
              <a:t>describes a number of </a:t>
            </a:r>
            <a:r>
              <a:rPr lang="en-US" dirty="0" smtClean="0"/>
              <a:t>substances  </a:t>
            </a:r>
            <a:r>
              <a:rPr lang="en-US" dirty="0"/>
              <a:t>that are harmless while the phone is intact, but that could be dangerous if </a:t>
            </a:r>
            <a:r>
              <a:rPr lang="en-US" dirty="0" smtClean="0"/>
              <a:t>recycling </a:t>
            </a:r>
            <a:r>
              <a:rPr lang="en-US" dirty="0"/>
              <a:t>is not </a:t>
            </a:r>
            <a:r>
              <a:rPr lang="en-US" dirty="0" smtClean="0"/>
              <a:t>carried  </a:t>
            </a:r>
            <a:r>
              <a:rPr lang="en-US" dirty="0"/>
              <a:t>out correctly </a:t>
            </a:r>
            <a:r>
              <a:rPr lang="en-US" dirty="0" smtClean="0"/>
              <a:t>(source: </a:t>
            </a:r>
            <a:r>
              <a:rPr lang="en-US" i="1" dirty="0" smtClean="0"/>
              <a:t>http</a:t>
            </a:r>
            <a:r>
              <a:rPr lang="en-US" i="1" dirty="0"/>
              <a:t>://ec.europa.eu/environment</a:t>
            </a:r>
            <a:r>
              <a:rPr lang="en-US" dirty="0" smtClean="0"/>
              <a:t>).</a:t>
            </a:r>
            <a:endParaRPr lang="en-US" dirty="0"/>
          </a:p>
          <a:p>
            <a:pPr algn="just"/>
            <a:r>
              <a:rPr lang="en-US" dirty="0"/>
              <a:t>According to the UN, 20 to 50 million tons of </a:t>
            </a:r>
            <a:r>
              <a:rPr lang="en-US" dirty="0" smtClean="0"/>
              <a:t>waste </a:t>
            </a:r>
            <a:r>
              <a:rPr lang="en-US" dirty="0"/>
              <a:t>from electrical and electronic equipment, WEEE, are generated each year from the products we throw away. </a:t>
            </a:r>
            <a:endParaRPr lang="en-US" dirty="0" smtClean="0"/>
          </a:p>
          <a:p>
            <a:pPr algn="just"/>
            <a:r>
              <a:rPr lang="en-US" dirty="0" smtClean="0"/>
              <a:t>(</a:t>
            </a:r>
            <a:r>
              <a:rPr lang="en-US" dirty="0"/>
              <a:t>In 2005, visitors to London could see the </a:t>
            </a:r>
            <a:r>
              <a:rPr lang="en-US" dirty="0" err="1"/>
              <a:t>Weee</a:t>
            </a:r>
            <a:r>
              <a:rPr lang="en-US" dirty="0"/>
              <a:t> man</a:t>
            </a:r>
            <a:r>
              <a:rPr lang="en-US" dirty="0" smtClean="0"/>
              <a:t>, </a:t>
            </a:r>
            <a:r>
              <a:rPr lang="en-US" dirty="0"/>
              <a:t>a 7 </a:t>
            </a:r>
            <a:r>
              <a:rPr lang="en-US" dirty="0" err="1"/>
              <a:t>metre</a:t>
            </a:r>
            <a:r>
              <a:rPr lang="en-US" dirty="0"/>
              <a:t> high giant composed of </a:t>
            </a:r>
            <a:r>
              <a:rPr lang="en-US" dirty="0" err="1"/>
              <a:t>thef</a:t>
            </a:r>
            <a:r>
              <a:rPr lang="en-US" dirty="0"/>
              <a:t> estimated electrical and electronic waste one UK </a:t>
            </a:r>
            <a:r>
              <a:rPr lang="en-US" dirty="0" smtClean="0"/>
              <a:t>citizen  </a:t>
            </a:r>
            <a:r>
              <a:rPr lang="en-US" dirty="0"/>
              <a:t>will discard in a lifetime.) </a:t>
            </a: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pamlin.net/blog/uploaded_images/WEEE-man-748141.jpg"/>
          <p:cNvPicPr>
            <a:picLocks noChangeAspect="1" noChangeArrowheads="1"/>
          </p:cNvPicPr>
          <p:nvPr/>
        </p:nvPicPr>
        <p:blipFill>
          <a:blip r:embed="rId2"/>
          <a:srcRect/>
          <a:stretch>
            <a:fillRect/>
          </a:stretch>
        </p:blipFill>
        <p:spPr bwMode="auto">
          <a:xfrm>
            <a:off x="152400" y="1524000"/>
            <a:ext cx="3886200" cy="5181600"/>
          </a:xfrm>
          <a:prstGeom prst="rect">
            <a:avLst/>
          </a:prstGeom>
          <a:noFill/>
        </p:spPr>
      </p:pic>
      <p:pic>
        <p:nvPicPr>
          <p:cNvPr id="1028" name="Picture 4" descr="http://ecofriend.com/wp-content/uploads/2012/07/weee-man_nH9ly_69.jpg"/>
          <p:cNvPicPr>
            <a:picLocks noChangeAspect="1" noChangeArrowheads="1"/>
          </p:cNvPicPr>
          <p:nvPr/>
        </p:nvPicPr>
        <p:blipFill>
          <a:blip r:embed="rId3"/>
          <a:srcRect/>
          <a:stretch>
            <a:fillRect/>
          </a:stretch>
        </p:blipFill>
        <p:spPr bwMode="auto">
          <a:xfrm>
            <a:off x="3829050" y="152400"/>
            <a:ext cx="5238750" cy="333375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gn="just"/>
            <a:r>
              <a:rPr lang="en-US" dirty="0"/>
              <a:t>Current trends in global production and consumption patterns are unlikely to change </a:t>
            </a:r>
            <a:r>
              <a:rPr lang="en-US" dirty="0" err="1" smtClean="0"/>
              <a:t>signiﬁcantly</a:t>
            </a:r>
            <a:r>
              <a:rPr lang="en-US" dirty="0" smtClean="0"/>
              <a:t>, </a:t>
            </a:r>
            <a:r>
              <a:rPr lang="en-US" dirty="0"/>
              <a:t>meaning that externalities will increase. </a:t>
            </a:r>
            <a:endParaRPr lang="en-US" dirty="0" smtClean="0"/>
          </a:p>
          <a:p>
            <a:pPr algn="just"/>
            <a:r>
              <a:rPr lang="en-US" dirty="0" smtClean="0"/>
              <a:t>Goods </a:t>
            </a:r>
            <a:r>
              <a:rPr lang="en-US" dirty="0"/>
              <a:t>are becoming cheaper and are being transported in ever-bigger amounts from one side of </a:t>
            </a:r>
            <a:r>
              <a:rPr lang="en-US" dirty="0" smtClean="0"/>
              <a:t>the  </a:t>
            </a:r>
            <a:r>
              <a:rPr lang="en-US" dirty="0"/>
              <a:t>world to the other. </a:t>
            </a:r>
            <a:endParaRPr lang="en-US" dirty="0" smtClean="0"/>
          </a:p>
          <a:p>
            <a:pPr algn="just"/>
            <a:r>
              <a:rPr lang="en-US" dirty="0" smtClean="0"/>
              <a:t>Even </a:t>
            </a:r>
            <a:r>
              <a:rPr lang="en-US" dirty="0"/>
              <a:t>a </a:t>
            </a:r>
            <a:r>
              <a:rPr lang="en-US" dirty="0" smtClean="0"/>
              <a:t>simple </a:t>
            </a:r>
            <a:r>
              <a:rPr lang="en-US" dirty="0"/>
              <a:t>pot of </a:t>
            </a:r>
            <a:r>
              <a:rPr lang="en-US" dirty="0" smtClean="0"/>
              <a:t>yoghurt  </a:t>
            </a:r>
            <a:r>
              <a:rPr lang="en-US" dirty="0"/>
              <a:t>may have travelled over 3 000 km by the time it reaches the table and require inputs from several countries for its ingredients, production and packaging. </a:t>
            </a:r>
            <a:endParaRPr lang="en-US" dirty="0" smtClean="0"/>
          </a:p>
          <a:p>
            <a:pPr algn="just"/>
            <a:r>
              <a:rPr lang="en-US" dirty="0" smtClean="0"/>
              <a:t>We </a:t>
            </a:r>
            <a:r>
              <a:rPr lang="en-US" dirty="0"/>
              <a:t>replace goods much more quickly than in the past. </a:t>
            </a:r>
            <a:r>
              <a:rPr lang="en-US" dirty="0" smtClean="0"/>
              <a:t> </a:t>
            </a:r>
            <a:r>
              <a:rPr lang="en-US" smtClean="0"/>
              <a:t>Unlike our </a:t>
            </a:r>
            <a:r>
              <a:rPr lang="en-US" dirty="0"/>
              <a:t>grandparents’ generation, </a:t>
            </a:r>
            <a:r>
              <a:rPr lang="en-US" dirty="0" smtClean="0"/>
              <a:t>we </a:t>
            </a:r>
            <a:r>
              <a:rPr lang="en-US" dirty="0"/>
              <a:t>throw out rather than repair everything from vacuum cleaners to socks.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481</TotalTime>
  <Words>1924</Words>
  <Application>Microsoft Office PowerPoint</Application>
  <PresentationFormat>On-screen Show (4:3)</PresentationFormat>
  <Paragraphs>94</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Production and Consumption</vt:lpstr>
      <vt:lpstr>Slide 2</vt:lpstr>
      <vt:lpstr>Materials:  Intensity of Use</vt:lpstr>
      <vt:lpstr>Background</vt:lpstr>
      <vt:lpstr>Slide 5</vt:lpstr>
      <vt:lpstr>Slide 6</vt:lpstr>
      <vt:lpstr> Electronic waste</vt:lpstr>
      <vt:lpstr>Slide 8</vt:lpstr>
      <vt:lpstr>Slide 9</vt:lpstr>
      <vt:lpstr> Corporate Social Responsibility</vt:lpstr>
      <vt:lpstr>CSR cont. </vt:lpstr>
      <vt:lpstr>Role of Technology</vt:lpstr>
      <vt:lpstr>Connecting the Dots</vt:lpstr>
      <vt:lpstr>Coordinating our efforts</vt:lpstr>
      <vt:lpstr>Coordination cont. </vt:lpstr>
      <vt:lpstr>Coordination cont.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Production and consumption</dc:title>
  <dc:creator>User</dc:creator>
  <cp:lastModifiedBy>User</cp:lastModifiedBy>
  <cp:revision>30</cp:revision>
  <dcterms:created xsi:type="dcterms:W3CDTF">2013-09-16T06:25:14Z</dcterms:created>
  <dcterms:modified xsi:type="dcterms:W3CDTF">2013-10-30T11:03:36Z</dcterms:modified>
</cp:coreProperties>
</file>