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60812-56A3-4438-9610-DC1FEE6DE9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B0EE2-11BD-4147-9C80-9D65C68EF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The Millennium Development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/>
              <a:t>Millennium Development Goals</a:t>
            </a:r>
            <a:r>
              <a:rPr lang="en-US" dirty="0" smtClean="0"/>
              <a:t> (</a:t>
            </a:r>
            <a:r>
              <a:rPr lang="en-US" b="1" dirty="0" smtClean="0"/>
              <a:t>MDGs</a:t>
            </a:r>
            <a:r>
              <a:rPr lang="en-US" dirty="0" smtClean="0"/>
              <a:t>) are eight international development goals that were officially established following the Millennium Summit of the United Nations in 2000, following the adoption of the United Nations Millennium Declaration.</a:t>
            </a:r>
          </a:p>
          <a:p>
            <a:pPr algn="just"/>
            <a:r>
              <a:rPr lang="en-US" dirty="0" smtClean="0"/>
              <a:t>All </a:t>
            </a:r>
            <a:r>
              <a:rPr lang="en-US" dirty="0" smtClean="0"/>
              <a:t>192 United Nations member states and at least 23 international organizations have agreed to achieve these goals by the year 2015. The goals are:</a:t>
            </a:r>
          </a:p>
          <a:p>
            <a:pPr algn="just">
              <a:buNone/>
            </a:pPr>
            <a:r>
              <a:rPr lang="en-US" b="1" dirty="0" smtClean="0"/>
              <a:t>1</a:t>
            </a:r>
            <a:r>
              <a:rPr lang="en-US" b="1" dirty="0"/>
              <a:t>. Eradicate extreme poverty </a:t>
            </a:r>
            <a:r>
              <a:rPr lang="en-US" b="1" dirty="0" smtClean="0"/>
              <a:t>and </a:t>
            </a:r>
            <a:r>
              <a:rPr lang="en-US" b="1" dirty="0"/>
              <a:t>hunger </a:t>
            </a:r>
            <a:endParaRPr lang="en-US" b="1" dirty="0" smtClean="0"/>
          </a:p>
          <a:p>
            <a:pPr algn="just"/>
            <a:r>
              <a:rPr lang="en-US" dirty="0" smtClean="0"/>
              <a:t>Reduce </a:t>
            </a:r>
            <a:r>
              <a:rPr lang="en-US" dirty="0"/>
              <a:t>by </a:t>
            </a:r>
            <a:r>
              <a:rPr lang="en-US" dirty="0" smtClean="0"/>
              <a:t>half the </a:t>
            </a:r>
            <a:r>
              <a:rPr lang="en-US" dirty="0"/>
              <a:t>proportion of </a:t>
            </a:r>
            <a:r>
              <a:rPr lang="en-US" dirty="0" smtClean="0"/>
              <a:t>people living </a:t>
            </a:r>
            <a:r>
              <a:rPr lang="en-US" dirty="0"/>
              <a:t>on less than a dollar a day. </a:t>
            </a:r>
            <a:endParaRPr lang="en-US" dirty="0" smtClean="0"/>
          </a:p>
          <a:p>
            <a:pPr algn="just"/>
            <a:r>
              <a:rPr lang="en-US" dirty="0" smtClean="0"/>
              <a:t>Reduce </a:t>
            </a:r>
            <a:r>
              <a:rPr lang="en-US" dirty="0"/>
              <a:t>by </a:t>
            </a:r>
            <a:r>
              <a:rPr lang="en-US" dirty="0" smtClean="0"/>
              <a:t>half the </a:t>
            </a:r>
            <a:r>
              <a:rPr lang="en-US" dirty="0"/>
              <a:t>proportion of </a:t>
            </a:r>
            <a:r>
              <a:rPr lang="en-US" dirty="0" smtClean="0"/>
              <a:t>people who </a:t>
            </a:r>
            <a:r>
              <a:rPr lang="en-US" dirty="0"/>
              <a:t>suffer from hunger</a:t>
            </a:r>
            <a:r>
              <a:rPr lang="en-US" dirty="0" smtClean="0"/>
              <a:t>.</a:t>
            </a:r>
          </a:p>
          <a:p>
            <a:pPr algn="just"/>
            <a:endParaRPr lang="en-US" sz="600" dirty="0"/>
          </a:p>
          <a:p>
            <a:pPr algn="just">
              <a:buNone/>
            </a:pPr>
            <a:r>
              <a:rPr lang="en-US" b="1" dirty="0"/>
              <a:t>2. Achieve universal primary </a:t>
            </a:r>
            <a:r>
              <a:rPr lang="en-US" b="1" dirty="0" smtClean="0"/>
              <a:t>education</a:t>
            </a:r>
          </a:p>
          <a:p>
            <a:pPr algn="just"/>
            <a:r>
              <a:rPr lang="en-US" dirty="0"/>
              <a:t>Ensure that all boys and girls complete </a:t>
            </a:r>
            <a:r>
              <a:rPr lang="en-US" dirty="0" smtClean="0"/>
              <a:t>a full </a:t>
            </a:r>
            <a:r>
              <a:rPr lang="en-US" dirty="0"/>
              <a:t>course of </a:t>
            </a:r>
            <a:r>
              <a:rPr lang="en-US" dirty="0" smtClean="0"/>
              <a:t>primary  schooling.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200" b="1" dirty="0" smtClean="0"/>
              <a:t>3. Promote gender equality and  empower women</a:t>
            </a:r>
          </a:p>
          <a:p>
            <a:pPr algn="just"/>
            <a:r>
              <a:rPr lang="en-US" sz="2200" dirty="0" smtClean="0"/>
              <a:t>Eliminate gender disparity in primary and secondary education  preferably by  2005, and in all levels by 2015.</a:t>
            </a:r>
          </a:p>
          <a:p>
            <a:pPr algn="just"/>
            <a:endParaRPr lang="en-US" sz="600" dirty="0" smtClean="0"/>
          </a:p>
          <a:p>
            <a:pPr algn="just">
              <a:buNone/>
            </a:pPr>
            <a:r>
              <a:rPr lang="en-US" sz="2200" b="1" dirty="0" smtClean="0"/>
              <a:t>4. Reduce child mortality </a:t>
            </a:r>
          </a:p>
          <a:p>
            <a:pPr algn="just"/>
            <a:r>
              <a:rPr lang="en-US" sz="2200" dirty="0" smtClean="0"/>
              <a:t>Reduce by two-thirds the mortality rate among children under </a:t>
            </a:r>
            <a:r>
              <a:rPr lang="en-US" sz="2200" dirty="0" err="1" smtClean="0"/>
              <a:t>ﬁve</a:t>
            </a:r>
            <a:r>
              <a:rPr lang="en-US" sz="2200" dirty="0" smtClean="0"/>
              <a:t>.</a:t>
            </a:r>
          </a:p>
          <a:p>
            <a:pPr algn="just"/>
            <a:endParaRPr lang="en-US" sz="600" dirty="0" smtClean="0"/>
          </a:p>
          <a:p>
            <a:pPr algn="just">
              <a:buNone/>
            </a:pPr>
            <a:r>
              <a:rPr lang="en-US" sz="2200" b="1" dirty="0" smtClean="0"/>
              <a:t>5. Improve maternal health </a:t>
            </a:r>
          </a:p>
          <a:p>
            <a:pPr algn="just"/>
            <a:r>
              <a:rPr lang="en-US" sz="2200" dirty="0" smtClean="0"/>
              <a:t>Reduce, by three-quarters  the maternal mortality ratio.</a:t>
            </a:r>
          </a:p>
          <a:p>
            <a:pPr algn="just"/>
            <a:endParaRPr lang="en-US" sz="600" dirty="0" smtClean="0"/>
          </a:p>
          <a:p>
            <a:pPr algn="just">
              <a:buNone/>
            </a:pPr>
            <a:r>
              <a:rPr lang="en-US" sz="2200" b="1" dirty="0" smtClean="0"/>
              <a:t>6. Combat HIV/AIDS, malaria and other diseases</a:t>
            </a:r>
          </a:p>
          <a:p>
            <a:pPr algn="just"/>
            <a:r>
              <a:rPr lang="en-US" sz="2200" dirty="0" smtClean="0"/>
              <a:t>Halt and begin to reverse the spread of HIV/AIDS.</a:t>
            </a:r>
          </a:p>
          <a:p>
            <a:pPr algn="just"/>
            <a:r>
              <a:rPr lang="en-US" sz="2200" dirty="0" smtClean="0"/>
              <a:t>Halt and begin to reverse the incidence of malaria  and other major diseases.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600" b="1" dirty="0"/>
              <a:t>7. Ensure environmental </a:t>
            </a:r>
            <a:r>
              <a:rPr lang="en-US" sz="2600" b="1" dirty="0" smtClean="0"/>
              <a:t>sustainability</a:t>
            </a:r>
            <a:endParaRPr lang="en-US" sz="2600" dirty="0"/>
          </a:p>
          <a:p>
            <a:pPr algn="just"/>
            <a:r>
              <a:rPr lang="en-US" sz="2600" dirty="0" smtClean="0"/>
              <a:t>Integrate the principles of sustainable development into country policies </a:t>
            </a:r>
            <a:r>
              <a:rPr lang="en-US" sz="2600" dirty="0"/>
              <a:t>and </a:t>
            </a:r>
            <a:r>
              <a:rPr lang="en-US" sz="2600" dirty="0" smtClean="0"/>
              <a:t>programs</a:t>
            </a:r>
            <a:r>
              <a:rPr lang="en-US" sz="2600" dirty="0"/>
              <a:t>; reverse loss of environmental resources.</a:t>
            </a:r>
          </a:p>
          <a:p>
            <a:pPr algn="just"/>
            <a:r>
              <a:rPr lang="en-US" sz="2600" dirty="0"/>
              <a:t>Reduce by </a:t>
            </a:r>
            <a:r>
              <a:rPr lang="en-US" sz="2600" dirty="0" smtClean="0"/>
              <a:t>half the  </a:t>
            </a:r>
            <a:r>
              <a:rPr lang="en-US" sz="2600" dirty="0"/>
              <a:t>proportion of </a:t>
            </a:r>
            <a:r>
              <a:rPr lang="en-US" sz="2600" dirty="0" smtClean="0"/>
              <a:t>people </a:t>
            </a:r>
            <a:r>
              <a:rPr lang="en-US" sz="2600" dirty="0"/>
              <a:t>without sustainable access to safe drinking water.</a:t>
            </a:r>
          </a:p>
          <a:p>
            <a:pPr algn="just"/>
            <a:r>
              <a:rPr lang="en-US" sz="2600" dirty="0"/>
              <a:t>Achieve </a:t>
            </a:r>
            <a:r>
              <a:rPr lang="en-US" sz="2600" dirty="0" err="1" smtClean="0"/>
              <a:t>signiﬁcant</a:t>
            </a:r>
            <a:r>
              <a:rPr lang="en-US" sz="2600" dirty="0" smtClean="0"/>
              <a:t>  </a:t>
            </a:r>
            <a:r>
              <a:rPr lang="en-US" sz="2600" dirty="0"/>
              <a:t>improvement </a:t>
            </a:r>
            <a:r>
              <a:rPr lang="en-US" sz="2600" dirty="0" smtClean="0"/>
              <a:t>in  </a:t>
            </a:r>
            <a:r>
              <a:rPr lang="en-US" sz="2600" dirty="0"/>
              <a:t>lives of </a:t>
            </a:r>
            <a:r>
              <a:rPr lang="en-US" sz="2600" dirty="0" smtClean="0"/>
              <a:t>at  </a:t>
            </a:r>
            <a:r>
              <a:rPr lang="en-US" sz="2600" dirty="0"/>
              <a:t>least </a:t>
            </a:r>
            <a:r>
              <a:rPr lang="en-US" sz="2600" dirty="0" smtClean="0"/>
              <a:t>100  </a:t>
            </a:r>
            <a:r>
              <a:rPr lang="en-US" sz="2600" dirty="0"/>
              <a:t>million slum dwellers, by 2020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305800" cy="54403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300" b="1" dirty="0" smtClean="0"/>
              <a:t>8. Develop a global partnership for development</a:t>
            </a:r>
          </a:p>
          <a:p>
            <a:pPr algn="just"/>
            <a:r>
              <a:rPr lang="en-US" sz="2300" dirty="0" smtClean="0"/>
              <a:t>Develop further an open, rule-based, predictable, non-discriminatory trading and </a:t>
            </a:r>
            <a:r>
              <a:rPr lang="en-US" sz="2300" dirty="0" err="1" smtClean="0"/>
              <a:t>ﬁnancial</a:t>
            </a:r>
            <a:r>
              <a:rPr lang="en-US" sz="2300" dirty="0" smtClean="0"/>
              <a:t> system.</a:t>
            </a:r>
          </a:p>
          <a:p>
            <a:pPr algn="just"/>
            <a:r>
              <a:rPr lang="en-US" sz="2300" dirty="0" smtClean="0"/>
              <a:t>Address the least developed countries’ special needs.</a:t>
            </a:r>
          </a:p>
          <a:p>
            <a:pPr algn="just"/>
            <a:r>
              <a:rPr lang="en-US" sz="2300" dirty="0" smtClean="0"/>
              <a:t>Address the special needs of landlocked countries and small island developing states.</a:t>
            </a:r>
          </a:p>
          <a:p>
            <a:pPr algn="just"/>
            <a:r>
              <a:rPr lang="en-US" sz="2300" dirty="0" smtClean="0"/>
              <a:t>Deal comprehensively with  developing countries’ debt problems.</a:t>
            </a:r>
          </a:p>
          <a:p>
            <a:pPr algn="just"/>
            <a:r>
              <a:rPr lang="en-US" sz="2300" dirty="0" smtClean="0"/>
              <a:t>In cooperation with the developing countries, develop decent and productive work for youth.</a:t>
            </a:r>
          </a:p>
          <a:p>
            <a:pPr algn="just"/>
            <a:r>
              <a:rPr lang="en-US" sz="2300" dirty="0" smtClean="0"/>
              <a:t>In cooperation with pharmaceutical companies, provide access to affordable essential drugs in developing countries.</a:t>
            </a:r>
          </a:p>
          <a:p>
            <a:pPr algn="just"/>
            <a:r>
              <a:rPr lang="en-US" sz="2300" dirty="0" smtClean="0"/>
              <a:t>In cooperation with the private sector, make available the </a:t>
            </a:r>
            <a:r>
              <a:rPr lang="en-US" sz="2300" dirty="0" err="1" smtClean="0"/>
              <a:t>beneﬁts</a:t>
            </a:r>
            <a:r>
              <a:rPr lang="en-US" sz="2300" dirty="0" smtClean="0"/>
              <a:t>  of new technologies – especially information  and communications technologies.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Each of the goals has specific stated targets and dates for achieving those targets. </a:t>
            </a:r>
          </a:p>
          <a:p>
            <a:pPr algn="just"/>
            <a:endParaRPr lang="en-US" sz="600" dirty="0" smtClean="0"/>
          </a:p>
          <a:p>
            <a:pPr algn="just"/>
            <a:r>
              <a:rPr lang="en-US" sz="2800" dirty="0" smtClean="0"/>
              <a:t>Progress towards reaching the goals has been uneven. Some countries have achieved many of the goals, while others are not on track to realize any. </a:t>
            </a:r>
          </a:p>
          <a:p>
            <a:pPr algn="just"/>
            <a:endParaRPr lang="en-US" sz="600" dirty="0" smtClean="0"/>
          </a:p>
          <a:p>
            <a:pPr algn="just"/>
            <a:r>
              <a:rPr lang="en-US" sz="2800" dirty="0" smtClean="0"/>
              <a:t>A UN conference in September 2010, there were also new commitments on women's and children's health, and new initiatives in the worldwide battle against poverty, hunger, and disease.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449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Millennium Development Goals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Millennium Development Goals</dc:title>
  <dc:creator>User</dc:creator>
  <cp:lastModifiedBy>User</cp:lastModifiedBy>
  <cp:revision>42</cp:revision>
  <dcterms:created xsi:type="dcterms:W3CDTF">2013-09-16T06:10:07Z</dcterms:created>
  <dcterms:modified xsi:type="dcterms:W3CDTF">2013-10-06T10:57:16Z</dcterms:modified>
</cp:coreProperties>
</file>