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2" r:id="rId3"/>
    <p:sldId id="333" r:id="rId4"/>
    <p:sldId id="259" r:id="rId5"/>
    <p:sldId id="260" r:id="rId6"/>
    <p:sldId id="265" r:id="rId7"/>
    <p:sldId id="266" r:id="rId8"/>
    <p:sldId id="280" r:id="rId9"/>
    <p:sldId id="296" r:id="rId10"/>
    <p:sldId id="297" r:id="rId11"/>
    <p:sldId id="299" r:id="rId12"/>
    <p:sldId id="268" r:id="rId13"/>
    <p:sldId id="295" r:id="rId14"/>
    <p:sldId id="293" r:id="rId15"/>
    <p:sldId id="267" r:id="rId16"/>
    <p:sldId id="281" r:id="rId17"/>
    <p:sldId id="282" r:id="rId18"/>
    <p:sldId id="283" r:id="rId19"/>
    <p:sldId id="284" r:id="rId20"/>
    <p:sldId id="320" r:id="rId21"/>
    <p:sldId id="286" r:id="rId22"/>
    <p:sldId id="287" r:id="rId23"/>
    <p:sldId id="289" r:id="rId24"/>
    <p:sldId id="291" r:id="rId25"/>
    <p:sldId id="292" r:id="rId26"/>
    <p:sldId id="271" r:id="rId27"/>
    <p:sldId id="300" r:id="rId28"/>
    <p:sldId id="301" r:id="rId29"/>
    <p:sldId id="302" r:id="rId30"/>
    <p:sldId id="321" r:id="rId31"/>
    <p:sldId id="306" r:id="rId32"/>
    <p:sldId id="307" r:id="rId33"/>
    <p:sldId id="325" r:id="rId34"/>
    <p:sldId id="324" r:id="rId35"/>
    <p:sldId id="335" r:id="rId36"/>
    <p:sldId id="279" r:id="rId37"/>
    <p:sldId id="328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049A"/>
    <a:srgbClr val="1D037B"/>
    <a:srgbClr val="2704A8"/>
    <a:srgbClr val="2B04B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23AC3FB-8931-432B-99AF-4E4F5D9C0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52450-3B9F-4513-A0B4-37423FDDC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91624-0DC4-4CF9-BFFA-53A5B4FB4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B0AC4-6CB9-4B49-B487-47891534B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41AEF-87A1-4F9E-AC39-D69355B35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344FD-8774-41F8-968F-4D622F1F5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9FADD-8296-4FD2-ACDB-C001AFA27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3D35E-A4B3-4C25-8C14-819DA9881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3FA81-66AF-4E3D-90E1-DBEF0BB27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B173E-5BD0-4E9B-AD75-F37FA4E12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54404-0B8F-4F8E-A3FF-13E4684C1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9F97E-1DCF-4F54-B6CD-E2A77988E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2991B-3FE3-4967-849C-D4A7C4E75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D6999D0-2C77-427A-9F95-F7E29399E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8305800" cy="1219200"/>
          </a:xfrm>
        </p:spPr>
        <p:txBody>
          <a:bodyPr/>
          <a:lstStyle/>
          <a:p>
            <a:pPr eaLnBrk="1" hangingPunct="1"/>
            <a:r>
              <a:rPr lang="en-US" sz="4200" b="1" smtClean="0">
                <a:solidFill>
                  <a:srgbClr val="1D037B"/>
                </a:solidFill>
                <a:latin typeface="Comic Sans MS" pitchFamily="66" charset="0"/>
              </a:rPr>
              <a:t>Energy &amp; Environment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>
            <p:ph type="subTitle" idx="1"/>
          </p:nvPr>
        </p:nvPicPr>
        <p:blipFill>
          <a:blip r:embed="rId2">
            <a:lum bright="-6000" contrast="6000"/>
          </a:blip>
          <a:srcRect t="8333"/>
          <a:stretch>
            <a:fillRect/>
          </a:stretch>
        </p:blipFill>
        <p:spPr>
          <a:xfrm>
            <a:off x="1828800" y="1219200"/>
            <a:ext cx="5943600" cy="5448300"/>
          </a:xfr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4114800" cy="1143000"/>
          </a:xfrm>
        </p:spPr>
        <p:txBody>
          <a:bodyPr/>
          <a:lstStyle/>
          <a:p>
            <a:pPr eaLnBrk="1" hangingPunct="1"/>
            <a:r>
              <a:rPr lang="en-US" sz="4200" smtClean="0">
                <a:latin typeface="Comic Sans MS" pitchFamily="66" charset="0"/>
              </a:rPr>
              <a:t>Solar Tower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>
          <a:xfrm>
            <a:off x="228600" y="1371600"/>
            <a:ext cx="5032375" cy="5216525"/>
          </a:xfrm>
          <a:ln w="6350">
            <a:solidFill>
              <a:schemeClr val="tx1"/>
            </a:solidFill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4800600" y="252413"/>
            <a:ext cx="4114800" cy="325278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4">
            <a:lum contrast="6000"/>
          </a:blip>
          <a:srcRect/>
          <a:stretch>
            <a:fillRect/>
          </a:stretch>
        </p:blipFill>
        <p:spPr bwMode="auto">
          <a:xfrm>
            <a:off x="5715000" y="3200400"/>
            <a:ext cx="3248025" cy="34242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4114800" cy="1143000"/>
          </a:xfrm>
        </p:spPr>
        <p:txBody>
          <a:bodyPr/>
          <a:lstStyle/>
          <a:p>
            <a:pPr eaLnBrk="1" hangingPunct="1"/>
            <a:r>
              <a:rPr lang="en-US" sz="4200" smtClean="0">
                <a:latin typeface="Comic Sans MS" pitchFamily="66" charset="0"/>
              </a:rPr>
              <a:t>Solar Cooker</a:t>
            </a:r>
          </a:p>
        </p:txBody>
      </p:sp>
      <p:pic>
        <p:nvPicPr>
          <p:cNvPr id="12291" name="Picture 8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228600" y="1371600"/>
            <a:ext cx="4572000" cy="4419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2" name="Picture 9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4953000" y="3408363"/>
            <a:ext cx="3810000" cy="32972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3" name="Picture 10"/>
          <p:cNvPicPr>
            <a:picLocks noChangeAspect="1" noChangeArrowheads="1"/>
          </p:cNvPicPr>
          <p:nvPr/>
        </p:nvPicPr>
        <p:blipFill>
          <a:blip r:embed="rId4">
            <a:lum bright="6000" contrast="6000"/>
          </a:blip>
          <a:srcRect/>
          <a:stretch>
            <a:fillRect/>
          </a:stretch>
        </p:blipFill>
        <p:spPr bwMode="auto">
          <a:xfrm>
            <a:off x="4953000" y="166688"/>
            <a:ext cx="3886200" cy="31480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4114800" cy="1066800"/>
          </a:xfrm>
        </p:spPr>
        <p:txBody>
          <a:bodyPr/>
          <a:lstStyle/>
          <a:p>
            <a:pPr eaLnBrk="1" hangingPunct="1"/>
            <a:r>
              <a:rPr lang="en-US" sz="4200" smtClean="0">
                <a:latin typeface="Comic Sans MS" pitchFamily="66" charset="0"/>
              </a:rPr>
              <a:t>Solar Car</a:t>
            </a:r>
          </a:p>
        </p:txBody>
      </p:sp>
      <p:pic>
        <p:nvPicPr>
          <p:cNvPr id="13315" name="Picture 8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 l="5959" t="6703" r="3165" b="3911"/>
          <a:stretch>
            <a:fillRect/>
          </a:stretch>
        </p:blipFill>
        <p:spPr bwMode="auto">
          <a:xfrm>
            <a:off x="228600" y="914400"/>
            <a:ext cx="4648200" cy="3048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6" name="Picture 9"/>
          <p:cNvPicPr>
            <a:picLocks noChangeAspect="1" noChangeArrowheads="1"/>
          </p:cNvPicPr>
          <p:nvPr/>
        </p:nvPicPr>
        <p:blipFill>
          <a:blip r:embed="rId3">
            <a:lum bright="6000" contrast="6000"/>
          </a:blip>
          <a:srcRect l="1888" t="2156" r="3773" b="2965"/>
          <a:stretch>
            <a:fillRect/>
          </a:stretch>
        </p:blipFill>
        <p:spPr bwMode="auto">
          <a:xfrm>
            <a:off x="4953000" y="228600"/>
            <a:ext cx="3962400" cy="34861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7" name="Picture 10"/>
          <p:cNvPicPr>
            <a:picLocks noChangeAspect="1" noChangeArrowheads="1"/>
          </p:cNvPicPr>
          <p:nvPr/>
        </p:nvPicPr>
        <p:blipFill>
          <a:blip r:embed="rId4">
            <a:lum contrast="6000"/>
          </a:blip>
          <a:srcRect/>
          <a:stretch>
            <a:fillRect/>
          </a:stretch>
        </p:blipFill>
        <p:spPr bwMode="auto">
          <a:xfrm>
            <a:off x="4419600" y="3733800"/>
            <a:ext cx="4495800" cy="29559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8" name="Picture 12"/>
          <p:cNvPicPr>
            <a:picLocks noChangeAspect="1" noChangeArrowheads="1"/>
          </p:cNvPicPr>
          <p:nvPr>
            <p:ph type="body" idx="1"/>
          </p:nvPr>
        </p:nvPicPr>
        <p:blipFill>
          <a:blip r:embed="rId5">
            <a:lum bright="6000" contrast="12000"/>
          </a:blip>
          <a:srcRect/>
          <a:stretch>
            <a:fillRect/>
          </a:stretch>
        </p:blipFill>
        <p:spPr>
          <a:xfrm>
            <a:off x="228600" y="3962400"/>
            <a:ext cx="4267200" cy="2590800"/>
          </a:xfrm>
          <a:noFill/>
          <a:ln w="63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381000"/>
            <a:ext cx="4267200" cy="1295400"/>
          </a:xfrm>
        </p:spPr>
        <p:txBody>
          <a:bodyPr/>
          <a:lstStyle/>
          <a:p>
            <a:pPr eaLnBrk="1" hangingPunct="1"/>
            <a:r>
              <a:rPr lang="en-US" sz="4200" smtClean="0">
                <a:latin typeface="Comic Sans MS" pitchFamily="66" charset="0"/>
              </a:rPr>
              <a:t>Solar Ship/Boat</a:t>
            </a:r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l="3030" r="1515"/>
          <a:stretch>
            <a:fillRect/>
          </a:stretch>
        </p:blipFill>
        <p:spPr bwMode="auto">
          <a:xfrm>
            <a:off x="228600" y="457200"/>
            <a:ext cx="4495800" cy="31670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0" name="Picture 14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 r="5661"/>
          <a:stretch>
            <a:fillRect/>
          </a:stretch>
        </p:blipFill>
        <p:spPr bwMode="auto">
          <a:xfrm>
            <a:off x="228600" y="3810000"/>
            <a:ext cx="4495800" cy="28098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1" name="Picture 16"/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lum bright="6000" contrast="6000"/>
          </a:blip>
          <a:srcRect/>
          <a:stretch>
            <a:fillRect/>
          </a:stretch>
        </p:blipFill>
        <p:spPr>
          <a:xfrm>
            <a:off x="4495800" y="1828800"/>
            <a:ext cx="4419600" cy="4419600"/>
          </a:xfrm>
          <a:noFill/>
          <a:ln w="63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724400" cy="1447800"/>
          </a:xfrm>
        </p:spPr>
        <p:txBody>
          <a:bodyPr/>
          <a:lstStyle/>
          <a:p>
            <a:pPr eaLnBrk="1" hangingPunct="1"/>
            <a:r>
              <a:rPr lang="en-US" sz="4200" smtClean="0">
                <a:latin typeface="Comic Sans MS" pitchFamily="66" charset="0"/>
              </a:rPr>
              <a:t>Solar Aeroplane</a:t>
            </a:r>
          </a:p>
        </p:txBody>
      </p:sp>
      <p:pic>
        <p:nvPicPr>
          <p:cNvPr id="15363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contrast="6000"/>
          </a:blip>
          <a:srcRect/>
          <a:stretch>
            <a:fillRect/>
          </a:stretch>
        </p:blipFill>
        <p:spPr>
          <a:xfrm>
            <a:off x="228600" y="3370263"/>
            <a:ext cx="4953000" cy="3297237"/>
          </a:xfrm>
          <a:noFill/>
          <a:ln w="6350">
            <a:solidFill>
              <a:schemeClr val="tx1"/>
            </a:solidFill>
          </a:ln>
        </p:spPr>
      </p:pic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3276600" y="1143000"/>
            <a:ext cx="5638800" cy="32766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/>
            <a:r>
              <a:rPr lang="en-US" sz="4200" smtClean="0">
                <a:latin typeface="Comic Sans MS" pitchFamily="66" charset="0"/>
              </a:rPr>
              <a:t>Hydroelectric Power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5029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700" smtClean="0">
                <a:latin typeface="Comic Sans MS" pitchFamily="66" charset="0"/>
              </a:rPr>
              <a:t>Flowing water creates energy that can be captured and turned into electricity.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sz="400" smtClean="0">
              <a:latin typeface="Comic Sans MS" pitchFamily="66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700" smtClean="0">
                <a:latin typeface="Comic Sans MS" pitchFamily="66" charset="0"/>
              </a:rPr>
              <a:t>This is called hydroelectric power or hydropower.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sz="400" smtClean="0">
              <a:latin typeface="Comic Sans MS" pitchFamily="66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700" smtClean="0">
                <a:latin typeface="Comic Sans MS" pitchFamily="66" charset="0"/>
              </a:rPr>
              <a:t>The most common type of hydroelectric power plant uses a dam on a river to store water in a reservoir.</a:t>
            </a:r>
            <a:r>
              <a:rPr lang="en-US" sz="2600" smtClean="0">
                <a:latin typeface="Comic Sans MS" pitchFamily="66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sz="400" smtClean="0">
              <a:latin typeface="Comic Sans MS" pitchFamily="66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700" smtClean="0">
                <a:latin typeface="Comic Sans MS" pitchFamily="66" charset="0"/>
              </a:rPr>
              <a:t>Water released from the reservoir flows rotates a turbine producing electricity.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sz="800" smtClean="0">
              <a:latin typeface="Comic Sans MS" pitchFamily="66" charset="0"/>
            </a:endParaRP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en-US" sz="2400" smtClean="0">
                <a:latin typeface="Comic Sans MS" pitchFamily="66" charset="0"/>
              </a:rPr>
              <a:t>A </a:t>
            </a:r>
            <a:r>
              <a:rPr lang="en-US" sz="2400" b="1" smtClean="0">
                <a:latin typeface="Comic Sans MS" pitchFamily="66" charset="0"/>
              </a:rPr>
              <a:t>turbine</a:t>
            </a:r>
            <a:r>
              <a:rPr lang="en-US" sz="2400" smtClean="0">
                <a:latin typeface="Comic Sans MS" pitchFamily="66" charset="0"/>
              </a:rPr>
              <a:t> is a rotary engine that extracts energy from a fluid flow and converts it into useful work.           (Source : Wikipedia)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Hydroelectric Power cont.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305800" cy="4724400"/>
          </a:xfrm>
        </p:spPr>
        <p:txBody>
          <a:bodyPr/>
          <a:lstStyle/>
          <a:p>
            <a:pPr algn="just" eaLnBrk="1" hangingPunct="1"/>
            <a:r>
              <a:rPr lang="en-US" smtClean="0">
                <a:latin typeface="Comic Sans MS" pitchFamily="66" charset="0"/>
              </a:rPr>
              <a:t>At present hydroelectricity produces about 6% of the world’s energy supply or about 15% of the world’s electricity.</a:t>
            </a:r>
          </a:p>
          <a:p>
            <a:pPr algn="just" eaLnBrk="1" hangingPunct="1">
              <a:buFontTx/>
              <a:buNone/>
            </a:pPr>
            <a:endParaRPr lang="en-US" sz="400" smtClean="0">
              <a:latin typeface="Comic Sans MS" pitchFamily="66" charset="0"/>
            </a:endParaRPr>
          </a:p>
          <a:p>
            <a:pPr algn="just" eaLnBrk="1" hangingPunct="1"/>
            <a:r>
              <a:rPr lang="en-US" smtClean="0">
                <a:latin typeface="Comic Sans MS" pitchFamily="66" charset="0"/>
              </a:rPr>
              <a:t>Mountainous regions and large river valleys are the prerequisites for the potential hydropower. </a:t>
            </a:r>
          </a:p>
          <a:p>
            <a:pPr algn="just" eaLnBrk="1" hangingPunct="1">
              <a:buFontTx/>
              <a:buNone/>
            </a:pPr>
            <a:endParaRPr lang="en-US" sz="400" smtClean="0">
              <a:latin typeface="Comic Sans MS" pitchFamily="66" charset="0"/>
            </a:endParaRPr>
          </a:p>
          <a:p>
            <a:pPr algn="just" eaLnBrk="1" hangingPunct="1"/>
            <a:r>
              <a:rPr lang="en-US" smtClean="0">
                <a:latin typeface="Comic Sans MS" pitchFamily="66" charset="0"/>
              </a:rPr>
              <a:t>China alone possesses one-tenth of the world’s potential.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543800" cy="1676400"/>
          </a:xfrm>
        </p:spPr>
        <p:txBody>
          <a:bodyPr/>
          <a:lstStyle/>
          <a:p>
            <a:pPr eaLnBrk="1" hangingPunct="1"/>
            <a:r>
              <a:rPr lang="en-US" sz="4200" smtClean="0">
                <a:latin typeface="Comic Sans MS" pitchFamily="66" charset="0"/>
              </a:rPr>
              <a:t>Hydroelectricity cont.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8610600" cy="5334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600" smtClean="0">
                <a:latin typeface="Comic Sans MS" pitchFamily="66" charset="0"/>
              </a:rPr>
              <a:t>Europe, Japan, USA, Canada, the eastern part of the former Soviet Union are at the forefront of utilizing this potential.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400" smtClean="0">
              <a:latin typeface="Comic Sans MS" pitchFamily="66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600" smtClean="0">
                <a:latin typeface="Comic Sans MS" pitchFamily="66" charset="0"/>
              </a:rPr>
              <a:t>Norway gets 99% of its electricity from falling water.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4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 smtClean="0">
                <a:latin typeface="Comic Sans MS" pitchFamily="66" charset="0"/>
              </a:rPr>
              <a:t>Some of the famous dams                                              are : Three Georges Dam in                                                 China, Itaipu in Brazil and                                       Paraguay, Aswan in Egypt etc.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0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0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F"/>
            </a:pPr>
            <a:r>
              <a:rPr lang="en-US" sz="2300" smtClean="0">
                <a:latin typeface="Comic Sans MS" pitchFamily="66" charset="0"/>
              </a:rPr>
              <a:t>The hydroelectric power station                                               of Aswan Dam, Egypt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0" y="3276600"/>
            <a:ext cx="3657600" cy="3376613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/>
            <a:r>
              <a:rPr lang="en-US" sz="4200" smtClean="0">
                <a:latin typeface="Comic Sans MS" pitchFamily="66" charset="0"/>
              </a:rPr>
              <a:t>Environmental &amp; Social Effects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458200" cy="4800600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The most obvious impact of hydroelectric dams is the flooding of vast areas of land, much of it may have been inhabited by people or forested or used for agriculture. </a:t>
            </a:r>
          </a:p>
          <a:p>
            <a:pPr eaLnBrk="1" hangingPunct="1">
              <a:buFontTx/>
              <a:buNone/>
            </a:pPr>
            <a:endParaRPr lang="en-US" sz="800" smtClean="0">
              <a:latin typeface="Comic Sans MS" pitchFamily="66" charset="0"/>
            </a:endParaRPr>
          </a:p>
          <a:p>
            <a:pPr eaLnBrk="1" hangingPunct="1"/>
            <a:r>
              <a:rPr lang="en-US" smtClean="0">
                <a:latin typeface="Comic Sans MS" pitchFamily="66" charset="0"/>
              </a:rPr>
              <a:t>The construction of the Aswan Dam in Egypt resulted in the displacement of 80000 people.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pPr eaLnBrk="1" hangingPunct="1"/>
            <a:r>
              <a:rPr lang="en-US" sz="4200" smtClean="0">
                <a:latin typeface="Comic Sans MS" pitchFamily="66" charset="0"/>
              </a:rPr>
              <a:t>Effects cont.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smtClean="0">
                <a:latin typeface="Comic Sans MS" pitchFamily="66" charset="0"/>
              </a:rPr>
              <a:t>Recent studies suggest that decaying vegetation, submerged by flooding, may give off greenhouse gases.</a:t>
            </a:r>
          </a:p>
          <a:p>
            <a:pPr algn="just" eaLnBrk="1" hangingPunct="1">
              <a:buFontTx/>
              <a:buNone/>
            </a:pPr>
            <a:endParaRPr lang="en-US" sz="600" smtClean="0">
              <a:latin typeface="Comic Sans MS" pitchFamily="66" charset="0"/>
            </a:endParaRPr>
          </a:p>
          <a:p>
            <a:pPr algn="just" eaLnBrk="1" hangingPunct="1"/>
            <a:r>
              <a:rPr lang="en-US" smtClean="0">
                <a:latin typeface="Comic Sans MS" pitchFamily="66" charset="0"/>
              </a:rPr>
              <a:t>Damming a river can alter the amount and quality of water in the river downstream of the dam, as well as prevent  fish from migrating upstream to spawn.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pPr eaLnBrk="1" hangingPunct="1"/>
            <a:r>
              <a:rPr lang="en-US" sz="4800" smtClean="0">
                <a:latin typeface="Comic Sans MS" pitchFamily="66" charset="0"/>
              </a:rPr>
              <a:t>What is Energy?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5029200"/>
          </a:xfrm>
        </p:spPr>
        <p:txBody>
          <a:bodyPr/>
          <a:lstStyle/>
          <a:p>
            <a:pPr marL="609600" indent="-609600" eaLnBrk="1" hangingPunct="1"/>
            <a:r>
              <a:rPr lang="en-US" sz="3300" smtClean="0">
                <a:latin typeface="Comic Sans MS" pitchFamily="66" charset="0"/>
              </a:rPr>
              <a:t>Energy is the capacity for doing work. </a:t>
            </a:r>
          </a:p>
          <a:p>
            <a:pPr marL="609600" indent="-609600" eaLnBrk="1" hangingPunct="1">
              <a:buFontTx/>
              <a:buNone/>
            </a:pPr>
            <a:endParaRPr lang="en-US" sz="600" smtClean="0">
              <a:latin typeface="Comic Sans MS" pitchFamily="66" charset="0"/>
            </a:endParaRPr>
          </a:p>
          <a:p>
            <a:pPr marL="609600" indent="-609600" eaLnBrk="1" hangingPunct="1"/>
            <a:r>
              <a:rPr lang="en-US" sz="3300" smtClean="0">
                <a:latin typeface="Comic Sans MS" pitchFamily="66" charset="0"/>
              </a:rPr>
              <a:t>There are various forms of energy such as potential, kinetic, heat, light, sound, electricity, magnetism, chemical, nuclear, etc.</a:t>
            </a:r>
          </a:p>
          <a:p>
            <a:pPr marL="609600" indent="-609600" eaLnBrk="1" hangingPunct="1">
              <a:buFontTx/>
              <a:buNone/>
            </a:pPr>
            <a:endParaRPr lang="en-US" sz="600" smtClean="0">
              <a:latin typeface="Comic Sans MS" pitchFamily="66" charset="0"/>
            </a:endParaRPr>
          </a:p>
          <a:p>
            <a:pPr marL="609600" indent="-609600" eaLnBrk="1" hangingPunct="1"/>
            <a:r>
              <a:rPr lang="en-US" sz="3300" smtClean="0">
                <a:latin typeface="Comic Sans MS" pitchFamily="66" charset="0"/>
              </a:rPr>
              <a:t>There are two kinds of sources :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sz="3300" smtClean="0">
                <a:latin typeface="Comic Sans MS" pitchFamily="66" charset="0"/>
              </a:rPr>
              <a:t>Non-renewable, and 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sz="3300" smtClean="0">
                <a:latin typeface="Comic Sans MS" pitchFamily="66" charset="0"/>
              </a:rPr>
              <a:t>Renewable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230562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Kaptai Dam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/>
            <a:r>
              <a:rPr lang="en-US" sz="4200" smtClean="0">
                <a:latin typeface="Comic Sans MS" pitchFamily="66" charset="0"/>
              </a:rPr>
              <a:t>Wind Power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00600"/>
          </a:xfrm>
        </p:spPr>
        <p:txBody>
          <a:bodyPr/>
          <a:lstStyle/>
          <a:p>
            <a:pPr algn="just" eaLnBrk="1" hangingPunct="1"/>
            <a:r>
              <a:rPr lang="en-US" smtClean="0">
                <a:latin typeface="Comic Sans MS" pitchFamily="66" charset="0"/>
              </a:rPr>
              <a:t>For centuries, wind has been used to move ships, grind grains, pump water and do other forms of work. </a:t>
            </a:r>
          </a:p>
          <a:p>
            <a:pPr algn="just" eaLnBrk="1" hangingPunct="1">
              <a:buFontTx/>
              <a:buNone/>
            </a:pPr>
            <a:endParaRPr lang="en-US" sz="300" smtClean="0">
              <a:latin typeface="Comic Sans MS" pitchFamily="66" charset="0"/>
            </a:endParaRPr>
          </a:p>
          <a:p>
            <a:pPr algn="just" eaLnBrk="1" hangingPunct="1"/>
            <a:r>
              <a:rPr lang="en-US" smtClean="0">
                <a:latin typeface="Comic Sans MS" pitchFamily="66" charset="0"/>
              </a:rPr>
              <a:t>The large sailing vessels of the 19</a:t>
            </a:r>
            <a:r>
              <a:rPr lang="en-US" baseline="30000" smtClean="0">
                <a:latin typeface="Comic Sans MS" pitchFamily="66" charset="0"/>
              </a:rPr>
              <a:t>th</a:t>
            </a:r>
            <a:r>
              <a:rPr lang="en-US" smtClean="0">
                <a:latin typeface="Comic Sans MS" pitchFamily="66" charset="0"/>
              </a:rPr>
              <a:t> century could extract as much as 10,000 horsepower from the wind. </a:t>
            </a:r>
          </a:p>
          <a:p>
            <a:pPr algn="just" eaLnBrk="1" hangingPunct="1">
              <a:buFontTx/>
              <a:buNone/>
            </a:pPr>
            <a:endParaRPr lang="en-US" sz="300" smtClean="0">
              <a:latin typeface="Comic Sans MS" pitchFamily="66" charset="0"/>
            </a:endParaRPr>
          </a:p>
          <a:p>
            <a:pPr algn="just" eaLnBrk="1" hangingPunct="1"/>
            <a:r>
              <a:rPr lang="en-US" smtClean="0">
                <a:latin typeface="Comic Sans MS" pitchFamily="66" charset="0"/>
              </a:rPr>
              <a:t>In more recent times wind has been used to generate electricity.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543800" cy="1524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Wind Power cont.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5715000" cy="5410200"/>
          </a:xfrm>
        </p:spPr>
        <p:txBody>
          <a:bodyPr/>
          <a:lstStyle/>
          <a:p>
            <a:pPr algn="just" eaLnBrk="1" hangingPunct="1"/>
            <a:r>
              <a:rPr lang="en-US" sz="2600" smtClean="0">
                <a:latin typeface="Comic Sans MS" pitchFamily="66" charset="0"/>
              </a:rPr>
              <a:t>Since 1998, wind power has been the fastest-growing new source of electricity in the world, expanding an average of 30% a year. </a:t>
            </a:r>
          </a:p>
          <a:p>
            <a:pPr algn="just" eaLnBrk="1" hangingPunct="1">
              <a:buFontTx/>
              <a:buNone/>
            </a:pPr>
            <a:endParaRPr lang="en-US" sz="600" smtClean="0">
              <a:latin typeface="Comic Sans MS" pitchFamily="66" charset="0"/>
            </a:endParaRPr>
          </a:p>
          <a:p>
            <a:pPr algn="just" eaLnBrk="1" hangingPunct="1"/>
            <a:r>
              <a:rPr lang="en-US" sz="2600" smtClean="0">
                <a:latin typeface="Comic Sans MS" pitchFamily="66" charset="0"/>
              </a:rPr>
              <a:t>Denmark, a world leader in wind turbine technology and manufacture, is getting 15% of its electricity from wind power.</a:t>
            </a:r>
            <a:r>
              <a:rPr lang="en-US" sz="26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F"/>
            </a:pPr>
            <a:r>
              <a:rPr lang="en-US" sz="2300" smtClean="0">
                <a:latin typeface="Comic Sans MS" pitchFamily="66" charset="0"/>
              </a:rPr>
              <a:t>A wind turbine at Greenpark, Reading, England, producing electricity for around one thousand homes</a:t>
            </a:r>
          </a:p>
        </p:txBody>
      </p:sp>
      <p:pic>
        <p:nvPicPr>
          <p:cNvPr id="23556" name="Picture 4" descr="A wind turbine at Greenpark, Reading, England, producing electricity for around one thousand homes"/>
          <p:cNvPicPr>
            <a:picLocks noChangeArrowheads="1"/>
          </p:cNvPicPr>
          <p:nvPr>
            <p:ph sz="half" idx="2"/>
          </p:nvPr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>
          <a:xfrm>
            <a:off x="6248400" y="1676400"/>
            <a:ext cx="2743200" cy="4800600"/>
          </a:xfrm>
          <a:noFill/>
          <a:ln w="3175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Wind Power cont.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029200"/>
          </a:xfrm>
        </p:spPr>
        <p:txBody>
          <a:bodyPr/>
          <a:lstStyle/>
          <a:p>
            <a:pPr marL="609600" indent="-609600" eaLnBrk="1" hangingPunct="1"/>
            <a:r>
              <a:rPr lang="en-US" smtClean="0">
                <a:latin typeface="Comic Sans MS" pitchFamily="66" charset="0"/>
              </a:rPr>
              <a:t>Wind generators do have some negative effects. </a:t>
            </a:r>
          </a:p>
          <a:p>
            <a:pPr marL="609600" indent="-609600" eaLnBrk="1" hangingPunct="1">
              <a:buFontTx/>
              <a:buNone/>
            </a:pPr>
            <a:endParaRPr lang="en-US" sz="800" smtClean="0">
              <a:latin typeface="Comic Sans MS" pitchFamily="66" charset="0"/>
            </a:endParaRPr>
          </a:p>
          <a:p>
            <a:pPr marL="609600" indent="-609600" eaLnBrk="1" hangingPunct="1">
              <a:buFontTx/>
              <a:buAutoNum type="arabicParenR"/>
            </a:pPr>
            <a:r>
              <a:rPr lang="en-US" smtClean="0">
                <a:latin typeface="Comic Sans MS" pitchFamily="66" charset="0"/>
              </a:rPr>
              <a:t>The moving blades are a hazard to birds and produce a noise that some find annoying. </a:t>
            </a:r>
          </a:p>
          <a:p>
            <a:pPr marL="609600" indent="-609600" eaLnBrk="1" hangingPunct="1">
              <a:buFontTx/>
              <a:buNone/>
            </a:pPr>
            <a:endParaRPr lang="en-US" sz="600" smtClean="0">
              <a:latin typeface="Comic Sans MS" pitchFamily="66" charset="0"/>
            </a:endParaRPr>
          </a:p>
          <a:p>
            <a:pPr marL="609600" indent="-609600" eaLnBrk="1" hangingPunct="1">
              <a:buFontTx/>
              <a:buAutoNum type="arabicParenR" startAt="2"/>
            </a:pPr>
            <a:r>
              <a:rPr lang="en-US" smtClean="0">
                <a:latin typeface="Comic Sans MS" pitchFamily="66" charset="0"/>
              </a:rPr>
              <a:t>Vibrations from                                     the generators can                                   also cause                                               structural problems.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733800"/>
            <a:ext cx="3962400" cy="282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pPr eaLnBrk="1" hangingPunct="1"/>
            <a:r>
              <a:rPr lang="en-US" sz="4200" smtClean="0">
                <a:latin typeface="Comic Sans MS" pitchFamily="66" charset="0"/>
              </a:rPr>
              <a:t>Wave Energy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algn="just" eaLnBrk="1" hangingPunct="1"/>
            <a:r>
              <a:rPr lang="en-US" smtClean="0">
                <a:latin typeface="Comic Sans MS" pitchFamily="66" charset="0"/>
              </a:rPr>
              <a:t>Favorable areas for the exploitation of wave energy are located especially in latitudes in the ranges of 40-60</a:t>
            </a:r>
            <a:r>
              <a:rPr lang="en-US" baseline="30000" smtClean="0">
                <a:latin typeface="Comic Sans MS" pitchFamily="66" charset="0"/>
              </a:rPr>
              <a:t>0</a:t>
            </a:r>
            <a:r>
              <a:rPr lang="en-US" smtClean="0">
                <a:latin typeface="Comic Sans MS" pitchFamily="66" charset="0"/>
              </a:rPr>
              <a:t>N and 40-60</a:t>
            </a:r>
            <a:r>
              <a:rPr lang="en-US" baseline="30000" smtClean="0">
                <a:latin typeface="Comic Sans MS" pitchFamily="66" charset="0"/>
              </a:rPr>
              <a:t>0</a:t>
            </a:r>
            <a:r>
              <a:rPr lang="en-US" smtClean="0">
                <a:latin typeface="Comic Sans MS" pitchFamily="66" charset="0"/>
              </a:rPr>
              <a:t>S, where the winds blow strongest. </a:t>
            </a:r>
          </a:p>
          <a:p>
            <a:pPr algn="just" eaLnBrk="1" hangingPunct="1">
              <a:buFontTx/>
              <a:buNone/>
            </a:pPr>
            <a:endParaRPr lang="en-US" sz="600" smtClean="0">
              <a:latin typeface="Comic Sans MS" pitchFamily="66" charset="0"/>
            </a:endParaRPr>
          </a:p>
          <a:p>
            <a:pPr algn="just" eaLnBrk="1" hangingPunct="1"/>
            <a:r>
              <a:rPr lang="en-US" smtClean="0">
                <a:latin typeface="Comic Sans MS" pitchFamily="66" charset="0"/>
              </a:rPr>
              <a:t>These areas include the western coastlines of Norway, Scotland and the USA and the eastern coastline of Japan.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Wave Energy cont.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5410200"/>
          </a:xfrm>
        </p:spPr>
        <p:txBody>
          <a:bodyPr/>
          <a:lstStyle/>
          <a:p>
            <a:pPr algn="just" eaLnBrk="1" hangingPunct="1"/>
            <a:r>
              <a:rPr lang="en-US" sz="3000" smtClean="0">
                <a:latin typeface="Comic Sans MS" pitchFamily="66" charset="0"/>
              </a:rPr>
              <a:t>Wave technology is undergoing research only in a very few countries, principally Norway and Japan. </a:t>
            </a:r>
          </a:p>
          <a:p>
            <a:pPr algn="just" eaLnBrk="1" hangingPunct="1">
              <a:buFontTx/>
              <a:buNone/>
            </a:pPr>
            <a:endParaRPr lang="en-US" sz="400" smtClean="0">
              <a:latin typeface="Comic Sans MS" pitchFamily="66" charset="0"/>
            </a:endParaRPr>
          </a:p>
          <a:p>
            <a:pPr algn="just" eaLnBrk="1" hangingPunct="1"/>
            <a:r>
              <a:rPr lang="en-US" sz="3000" smtClean="0">
                <a:latin typeface="Comic Sans MS" pitchFamily="66" charset="0"/>
              </a:rPr>
              <a:t>There are many problems including :</a:t>
            </a:r>
          </a:p>
          <a:p>
            <a:pPr algn="just" eaLnBrk="1" hangingPunct="1">
              <a:buFontTx/>
              <a:buNone/>
            </a:pPr>
            <a:endParaRPr lang="en-US" sz="300" smtClean="0">
              <a:latin typeface="Comic Sans MS" pitchFamily="66" charset="0"/>
            </a:endParaRPr>
          </a:p>
          <a:p>
            <a:pPr lvl="1" algn="just" eaLnBrk="1" hangingPunct="1">
              <a:buFont typeface="Wingdings" pitchFamily="2" charset="2"/>
              <a:buChar char="ü"/>
            </a:pPr>
            <a:r>
              <a:rPr lang="en-US" sz="3000" smtClean="0">
                <a:latin typeface="Comic Sans MS" pitchFamily="66" charset="0"/>
              </a:rPr>
              <a:t> High costs, </a:t>
            </a:r>
          </a:p>
          <a:p>
            <a:pPr lvl="1" algn="just" eaLnBrk="1" hangingPunct="1">
              <a:buFont typeface="Wingdings" pitchFamily="2" charset="2"/>
              <a:buNone/>
            </a:pPr>
            <a:endParaRPr lang="en-US" sz="200" smtClean="0">
              <a:latin typeface="Comic Sans MS" pitchFamily="66" charset="0"/>
            </a:endParaRPr>
          </a:p>
          <a:p>
            <a:pPr lvl="1" algn="just" eaLnBrk="1" hangingPunct="1">
              <a:buFont typeface="Wingdings" pitchFamily="2" charset="2"/>
              <a:buChar char="ü"/>
            </a:pPr>
            <a:r>
              <a:rPr lang="en-US" sz="3000" smtClean="0">
                <a:latin typeface="Comic Sans MS" pitchFamily="66" charset="0"/>
              </a:rPr>
              <a:t> Corrosion by sea water and storm damage to equipment, and </a:t>
            </a:r>
          </a:p>
          <a:p>
            <a:pPr lvl="1" algn="just" eaLnBrk="1" hangingPunct="1">
              <a:buFont typeface="Wingdings" pitchFamily="2" charset="2"/>
              <a:buNone/>
            </a:pPr>
            <a:endParaRPr lang="en-US" sz="200" smtClean="0">
              <a:latin typeface="Comic Sans MS" pitchFamily="66" charset="0"/>
            </a:endParaRPr>
          </a:p>
          <a:p>
            <a:pPr lvl="1" algn="just" eaLnBrk="1" hangingPunct="1">
              <a:buFont typeface="Wingdings" pitchFamily="2" charset="2"/>
              <a:buChar char="ü"/>
            </a:pPr>
            <a:r>
              <a:rPr lang="en-US" sz="3000" smtClean="0">
                <a:latin typeface="Comic Sans MS" pitchFamily="66" charset="0"/>
              </a:rPr>
              <a:t> The intermittent nature of this renewable source of energy.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Wave Energy cont.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algn="just" eaLnBrk="1" hangingPunct="1"/>
            <a:r>
              <a:rPr lang="en-US" smtClean="0">
                <a:latin typeface="Comic Sans MS" pitchFamily="66" charset="0"/>
              </a:rPr>
              <a:t>The only current commercial use of wave-produced electricity is to supply remote lighthouses and navigational buoys; the latter are extensively used in Japan.</a:t>
            </a:r>
          </a:p>
          <a:p>
            <a:pPr algn="just" eaLnBrk="1" hangingPunct="1">
              <a:buFontTx/>
              <a:buNone/>
            </a:pPr>
            <a:endParaRPr lang="en-US" sz="600" smtClean="0">
              <a:latin typeface="Comic Sans MS" pitchFamily="66" charset="0"/>
            </a:endParaRPr>
          </a:p>
          <a:p>
            <a:pPr algn="just" eaLnBrk="1" hangingPunct="1"/>
            <a:r>
              <a:rPr lang="en-US" smtClean="0">
                <a:latin typeface="Comic Sans MS" pitchFamily="66" charset="0"/>
              </a:rPr>
              <a:t> A prototype 500kW power station has been providing electricity for the Norwegian national grid since 1985.</a:t>
            </a:r>
            <a:endParaRPr lang="en-US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pPr eaLnBrk="1" hangingPunct="1"/>
            <a:r>
              <a:rPr lang="en-US" sz="4200" smtClean="0">
                <a:latin typeface="Comic Sans MS" pitchFamily="66" charset="0"/>
              </a:rPr>
              <a:t>Tidal Energy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5029200"/>
          </a:xfrm>
        </p:spPr>
        <p:txBody>
          <a:bodyPr/>
          <a:lstStyle/>
          <a:p>
            <a:pPr algn="just" eaLnBrk="1" hangingPunct="1"/>
            <a:r>
              <a:rPr lang="en-US" sz="2900" smtClean="0">
                <a:latin typeface="Comic Sans MS" pitchFamily="66" charset="0"/>
              </a:rPr>
              <a:t>More recently, rising and falling tides have been used to generate electricity in much the same manner as hydroelectric power plants.</a:t>
            </a:r>
          </a:p>
          <a:p>
            <a:pPr algn="just" eaLnBrk="1" hangingPunct="1">
              <a:buFontTx/>
              <a:buNone/>
            </a:pPr>
            <a:endParaRPr lang="en-US" sz="500" smtClean="0">
              <a:latin typeface="Comic Sans MS" pitchFamily="66" charset="0"/>
            </a:endParaRPr>
          </a:p>
          <a:p>
            <a:pPr algn="just" eaLnBrk="1" hangingPunct="1"/>
            <a:r>
              <a:rPr lang="en-US" sz="2900" smtClean="0">
                <a:latin typeface="Comic Sans MS" pitchFamily="66" charset="0"/>
              </a:rPr>
              <a:t>To produce practical amounts of power, a difference of at least 5 meter is required between high and low tides. </a:t>
            </a:r>
          </a:p>
          <a:p>
            <a:pPr algn="just" eaLnBrk="1" hangingPunct="1">
              <a:buFontTx/>
              <a:buNone/>
            </a:pPr>
            <a:endParaRPr lang="en-US" sz="500" smtClean="0">
              <a:latin typeface="Comic Sans MS" pitchFamily="66" charset="0"/>
            </a:endParaRPr>
          </a:p>
          <a:p>
            <a:pPr algn="just" eaLnBrk="1" hangingPunct="1"/>
            <a:r>
              <a:rPr lang="en-US" sz="2900" smtClean="0">
                <a:latin typeface="Comic Sans MS" pitchFamily="66" charset="0"/>
              </a:rPr>
              <a:t>About 40 sites around the world have this magnitude of tidal range.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pPr eaLnBrk="1" hangingPunct="1"/>
            <a:r>
              <a:rPr lang="en-US" sz="4200" smtClean="0">
                <a:latin typeface="Comic Sans MS" pitchFamily="66" charset="0"/>
              </a:rPr>
              <a:t>Tidal Energy cont.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876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900" smtClean="0">
                <a:latin typeface="Comic Sans MS" pitchFamily="66" charset="0"/>
              </a:rPr>
              <a:t>Tidal power plants involve building a barrage equipped with sluice gates and turbines usually across a narrow neck of water. </a:t>
            </a:r>
          </a:p>
          <a:p>
            <a:pPr algn="just" eaLnBrk="1" hangingPunct="1">
              <a:lnSpc>
                <a:spcPct val="90000"/>
              </a:lnSpc>
            </a:pPr>
            <a:endParaRPr lang="en-US" sz="600" smtClean="0">
              <a:latin typeface="Comic Sans MS" pitchFamily="66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900" smtClean="0">
                <a:latin typeface="Comic Sans MS" pitchFamily="66" charset="0"/>
              </a:rPr>
              <a:t>These can be designed to generate electricity on the ebb tide only, or on both the ebb and flood tides, known as `two-way generation’. </a:t>
            </a:r>
          </a:p>
          <a:p>
            <a:pPr algn="just" eaLnBrk="1" hangingPunct="1">
              <a:lnSpc>
                <a:spcPct val="90000"/>
              </a:lnSpc>
            </a:pPr>
            <a:endParaRPr lang="en-US" sz="600" smtClean="0">
              <a:latin typeface="Comic Sans MS" pitchFamily="66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900" smtClean="0">
                <a:latin typeface="Comic Sans MS" pitchFamily="66" charset="0"/>
              </a:rPr>
              <a:t>Tidal power is expensive and only a few stations are in operation.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Tidal Energy cont.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3962400" cy="5257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sz="3000" smtClean="0">
                <a:latin typeface="Comic Sans MS" pitchFamily="66" charset="0"/>
              </a:rPr>
              <a:t>The biggest one is the 240 MW generating station built at the mouth of the La Rance river estuary on the northern coast of France, operating since 1966.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6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F"/>
            </a:pPr>
            <a:r>
              <a:rPr lang="en-US" sz="2800" smtClean="0">
                <a:latin typeface="Comic Sans MS" pitchFamily="66" charset="0"/>
              </a:rPr>
              <a:t>Rance tidal power plant </a:t>
            </a:r>
          </a:p>
        </p:txBody>
      </p:sp>
      <p:pic>
        <p:nvPicPr>
          <p:cNvPr id="3072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524000"/>
            <a:ext cx="4205288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114800"/>
            <a:ext cx="41910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Comic Sans MS" pitchFamily="66" charset="0"/>
              </a:rPr>
              <a:t>Strategic challenges to global energy system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82000" cy="46021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400" i="1" smtClean="0">
                <a:latin typeface="Comic Sans MS" pitchFamily="66" charset="0"/>
              </a:rPr>
              <a:t>The global energy system faces three major strategic challenges in the coming decades:</a:t>
            </a:r>
          </a:p>
          <a:p>
            <a:pPr algn="just" eaLnBrk="1" hangingPunct="1">
              <a:lnSpc>
                <a:spcPct val="90000"/>
              </a:lnSpc>
            </a:pPr>
            <a:endParaRPr lang="en-US" sz="500" i="1" smtClean="0">
              <a:latin typeface="Comic Sans MS" pitchFamily="66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i="1" smtClean="0">
                <a:latin typeface="Comic Sans MS" pitchFamily="66" charset="0"/>
              </a:rPr>
              <a:t> growing risk of disruptions to energy supply;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i="1" smtClean="0">
                <a:latin typeface="Comic Sans MS" pitchFamily="66" charset="0"/>
              </a:rPr>
              <a:t>threat to environmental damage caused by energy production and use;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i="1" smtClean="0">
                <a:latin typeface="Comic Sans MS" pitchFamily="66" charset="0"/>
              </a:rPr>
              <a:t>persistent energy poverty.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i="1" smtClean="0">
              <a:latin typeface="Comic Sans MS" pitchFamily="66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400" i="1" smtClean="0">
                <a:latin typeface="Comic Sans MS" pitchFamily="66" charset="0"/>
              </a:rPr>
              <a:t>The first two challenges have attracted a lot of attention from the energy-economics community, much less so the need to address the problem of energy under-development.</a:t>
            </a:r>
            <a:endParaRPr lang="en-US" sz="240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Tidal Energy cont.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724400"/>
          </a:xfrm>
        </p:spPr>
        <p:txBody>
          <a:bodyPr/>
          <a:lstStyle/>
          <a:p>
            <a:pPr algn="just" eaLnBrk="1" hangingPunct="1"/>
            <a:r>
              <a:rPr lang="en-US" sz="3000" smtClean="0">
                <a:latin typeface="Comic Sans MS" pitchFamily="66" charset="0"/>
              </a:rPr>
              <a:t>The environmental effects of tidal projects are considerable and must be individually assessed. They include negative effects on:</a:t>
            </a:r>
          </a:p>
          <a:p>
            <a:pPr eaLnBrk="1" hangingPunct="1">
              <a:buFontTx/>
              <a:buNone/>
            </a:pPr>
            <a:endParaRPr lang="en-US" sz="600" smtClean="0">
              <a:latin typeface="Comic Sans MS" pitchFamily="66" charset="0"/>
            </a:endParaRP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3000" smtClean="0">
                <a:latin typeface="Comic Sans MS" pitchFamily="66" charset="0"/>
              </a:rPr>
              <a:t>  Ports,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500" smtClean="0">
              <a:latin typeface="Comic Sans MS" pitchFamily="66" charset="0"/>
            </a:endParaRP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3000" smtClean="0">
                <a:latin typeface="Comic Sans MS" pitchFamily="66" charset="0"/>
              </a:rPr>
              <a:t>  Navigation, 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500" smtClean="0">
              <a:latin typeface="Comic Sans MS" pitchFamily="66" charset="0"/>
            </a:endParaRP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3000" smtClean="0">
                <a:latin typeface="Comic Sans MS" pitchFamily="66" charset="0"/>
              </a:rPr>
              <a:t> Wildlife and recreation</a:t>
            </a:r>
            <a:endParaRPr lang="en-US" sz="300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91600" cy="1295400"/>
          </a:xfrm>
        </p:spPr>
        <p:txBody>
          <a:bodyPr/>
          <a:lstStyle/>
          <a:p>
            <a:pPr eaLnBrk="1" hangingPunct="1"/>
            <a:r>
              <a:rPr lang="en-US" sz="4200" smtClean="0">
                <a:latin typeface="Comic Sans MS" pitchFamily="66" charset="0"/>
              </a:rPr>
              <a:t>Biomass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458200" cy="5257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omic Sans MS" pitchFamily="66" charset="0"/>
              </a:rPr>
              <a:t>Biomass is plant and animal material that can be used for energy. 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en-US" sz="800" dirty="0" smtClean="0">
              <a:latin typeface="Comic Sans MS" pitchFamily="66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omic Sans MS" pitchFamily="66" charset="0"/>
              </a:rPr>
              <a:t>This includes using wood from trees, waste from other plants (for example, </a:t>
            </a:r>
            <a:r>
              <a:rPr lang="en-US" sz="2800" dirty="0" err="1" smtClean="0">
                <a:latin typeface="Comic Sans MS" pitchFamily="66" charset="0"/>
              </a:rPr>
              <a:t>bagasse</a:t>
            </a:r>
            <a:r>
              <a:rPr lang="en-US" sz="2800" dirty="0" smtClean="0">
                <a:latin typeface="Comic Sans MS" pitchFamily="66" charset="0"/>
              </a:rPr>
              <a:t> from sugar cane) and manure from livestock.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en-US" sz="800" dirty="0" smtClean="0">
              <a:latin typeface="Comic Sans MS" pitchFamily="66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omic Sans MS" pitchFamily="66" charset="0"/>
              </a:rPr>
              <a:t>Biomass can be burned directly as a source of heat for cooking, burned to produce electricity, converted to alcohol, or used to generate methane. </a:t>
            </a:r>
          </a:p>
          <a:p>
            <a:pPr marL="533400" indent="-533400" algn="just" eaLnBrk="1" hangingPunct="1">
              <a:buFontTx/>
              <a:buNone/>
              <a:defRPr/>
            </a:pPr>
            <a:endParaRPr lang="en-US" sz="2800" dirty="0" smtClean="0">
              <a:latin typeface="Comic Sans MS" pitchFamily="66" charset="0"/>
            </a:endParaRPr>
          </a:p>
          <a:p>
            <a:pPr marL="533400" indent="-533400" algn="just" eaLnBrk="1" hangingPunct="1">
              <a:defRPr/>
            </a:pPr>
            <a:endParaRPr lang="en-US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900" smtClean="0">
                <a:latin typeface="Comic Sans MS" pitchFamily="66" charset="0"/>
              </a:rPr>
              <a:t>Biomass cont.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534400" cy="5029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700" smtClean="0">
                <a:latin typeface="Comic Sans MS" pitchFamily="66" charset="0"/>
              </a:rPr>
              <a:t>Many different types of biomass can be grown for the purpose of energy production.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sz="600" smtClean="0">
              <a:latin typeface="Comic Sans MS" pitchFamily="66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700" smtClean="0">
                <a:latin typeface="Comic Sans MS" pitchFamily="66" charset="0"/>
              </a:rPr>
              <a:t>Crops that have been used for energy include sugarcane, corn, sugar beets, grains, kelp, and others.</a:t>
            </a:r>
          </a:p>
          <a:p>
            <a:pPr algn="just" eaLnBrk="1" hangingPunct="1">
              <a:lnSpc>
                <a:spcPct val="90000"/>
              </a:lnSpc>
            </a:pPr>
            <a:endParaRPr lang="en-US" sz="600" smtClean="0">
              <a:latin typeface="Comic Sans MS" pitchFamily="66" charset="0"/>
            </a:endParaRPr>
          </a:p>
          <a:p>
            <a:pPr algn="just" eaLnBrk="1" hangingPunct="1"/>
            <a:r>
              <a:rPr lang="en-US" sz="2700" smtClean="0">
                <a:latin typeface="Comic Sans MS" pitchFamily="66" charset="0"/>
              </a:rPr>
              <a:t>There are basically 3 distinct sources of biomass energy :</a:t>
            </a:r>
          </a:p>
          <a:p>
            <a:pPr lvl="1" algn="just" eaLnBrk="1" hangingPunct="1">
              <a:buFont typeface="Wingdings" pitchFamily="2" charset="2"/>
              <a:buAutoNum type="alphaLcParenR"/>
            </a:pPr>
            <a:r>
              <a:rPr lang="en-US" sz="2700" smtClean="0">
                <a:latin typeface="Comic Sans MS" pitchFamily="66" charset="0"/>
              </a:rPr>
              <a:t>  Municipal &amp; Industrial wastes</a:t>
            </a:r>
          </a:p>
          <a:p>
            <a:pPr lvl="1" algn="just" eaLnBrk="1" hangingPunct="1">
              <a:buFont typeface="Wingdings" pitchFamily="2" charset="2"/>
              <a:buAutoNum type="alphaLcParenR"/>
            </a:pPr>
            <a:r>
              <a:rPr lang="en-US" sz="2700" smtClean="0">
                <a:latin typeface="Comic Sans MS" pitchFamily="66" charset="0"/>
              </a:rPr>
              <a:t>  Agricultural crop residues and</a:t>
            </a:r>
          </a:p>
          <a:p>
            <a:pPr lvl="1" algn="just" eaLnBrk="1" hangingPunct="1">
              <a:buFont typeface="Wingdings" pitchFamily="2" charset="2"/>
              <a:buAutoNum type="alphaLcParenR"/>
            </a:pPr>
            <a:r>
              <a:rPr lang="en-US" sz="2700" smtClean="0">
                <a:latin typeface="Comic Sans MS" pitchFamily="66" charset="0"/>
              </a:rPr>
              <a:t>  Energy plantation</a:t>
            </a:r>
          </a:p>
          <a:p>
            <a:pPr algn="just" eaLnBrk="1" hangingPunct="1">
              <a:lnSpc>
                <a:spcPct val="90000"/>
              </a:lnSpc>
            </a:pPr>
            <a:endParaRPr lang="en-US" sz="2700" smtClean="0">
              <a:latin typeface="Comic Sans MS" pitchFamily="66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sz="270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Biomass Energy: Ethanol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5105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700" smtClean="0">
                <a:latin typeface="Comic Sans MS" pitchFamily="66" charset="0"/>
              </a:rPr>
              <a:t>Many countries produce alcohol from biomass. But Brazil is the largest producer, mainly from sugarcane.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8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700" smtClean="0">
                <a:latin typeface="Comic Sans MS" pitchFamily="66" charset="0"/>
              </a:rPr>
              <a:t>Alcohols provide 50% of Brazil’s automobile fuels.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F"/>
            </a:pPr>
            <a:r>
              <a:rPr lang="en-US" sz="2300" smtClean="0">
                <a:latin typeface="Comic Sans MS" pitchFamily="66" charset="0"/>
              </a:rPr>
              <a:t>A typical Brazilian fueling pump at São Paulo city, Brazil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300" smtClean="0">
                <a:latin typeface="Comic Sans MS" pitchFamily="66" charset="0"/>
              </a:rPr>
              <a:t>    The pump has dual capacity for dispensing ethanol (A for alcohol) and gasoline (G). Drivers are literally free to choose any amount they wish for each fuel. 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0675" y="2057400"/>
            <a:ext cx="3590925" cy="4114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Biofuel cont.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458200" cy="4876800"/>
          </a:xfrm>
        </p:spPr>
        <p:txBody>
          <a:bodyPr/>
          <a:lstStyle/>
          <a:p>
            <a:pPr algn="just" eaLnBrk="1" hangingPunct="1"/>
            <a:r>
              <a:rPr lang="en-US" smtClean="0">
                <a:latin typeface="Comic Sans MS" pitchFamily="66" charset="0"/>
              </a:rPr>
              <a:t>However, there has been considerable debate about how useful bioethanol will be in replacing gasoline.</a:t>
            </a:r>
          </a:p>
          <a:p>
            <a:pPr algn="just" eaLnBrk="1" hangingPunct="1">
              <a:buFontTx/>
              <a:buNone/>
            </a:pPr>
            <a:endParaRPr lang="en-US" sz="700" smtClean="0">
              <a:latin typeface="Comic Sans MS" pitchFamily="66" charset="0"/>
            </a:endParaRPr>
          </a:p>
          <a:p>
            <a:pPr algn="just" eaLnBrk="1" hangingPunct="1"/>
            <a:r>
              <a:rPr lang="en-US" smtClean="0">
                <a:latin typeface="Comic Sans MS" pitchFamily="66" charset="0"/>
              </a:rPr>
              <a:t>This include :</a:t>
            </a:r>
          </a:p>
          <a:p>
            <a:pPr algn="just" eaLnBrk="1" hangingPunct="1">
              <a:buFontTx/>
              <a:buNone/>
            </a:pPr>
            <a:endParaRPr lang="en-US" sz="500" smtClean="0">
              <a:latin typeface="Comic Sans MS" pitchFamily="66" charset="0"/>
            </a:endParaRPr>
          </a:p>
          <a:p>
            <a:pPr lvl="1" algn="just" eaLnBrk="1" hangingPunct="1"/>
            <a:r>
              <a:rPr lang="en-US" sz="3200" smtClean="0">
                <a:latin typeface="Comic Sans MS" pitchFamily="66" charset="0"/>
              </a:rPr>
              <a:t> Increased food price</a:t>
            </a:r>
          </a:p>
          <a:p>
            <a:pPr lvl="1" algn="just" eaLnBrk="1" hangingPunct="1">
              <a:buFontTx/>
              <a:buNone/>
            </a:pPr>
            <a:endParaRPr lang="en-US" sz="400" smtClean="0">
              <a:latin typeface="Comic Sans MS" pitchFamily="66" charset="0"/>
            </a:endParaRPr>
          </a:p>
          <a:p>
            <a:pPr lvl="1" algn="just" eaLnBrk="1" hangingPunct="1"/>
            <a:r>
              <a:rPr lang="en-US" sz="3200" smtClean="0">
                <a:latin typeface="Comic Sans MS" pitchFamily="66" charset="0"/>
              </a:rPr>
              <a:t> Requirement of large amount of arable land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Geothermal Energy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48307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600" smtClean="0">
                <a:latin typeface="Comic Sans MS" pitchFamily="66" charset="0"/>
              </a:rPr>
              <a:t>Geothermal energy uses heat energy from beneath the surface of the earth.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600" smtClean="0">
                <a:latin typeface="Comic Sans MS" pitchFamily="66" charset="0"/>
              </a:rPr>
              <a:t>Some of this heat finds its way to the surface in the form of hot springs or geysers.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600" smtClean="0">
                <a:latin typeface="Comic Sans MS" pitchFamily="66" charset="0"/>
              </a:rPr>
              <a:t>Geothermal energy is used for the generation of electricity and for space and water heating in a small number of countries.</a:t>
            </a:r>
          </a:p>
        </p:txBody>
      </p:sp>
      <p:pic>
        <p:nvPicPr>
          <p:cNvPr id="36868" name="Picture 5" descr="http://www.stelr.org.au/assets/Uploads/geothermal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216400"/>
            <a:ext cx="3657600" cy="24352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69" name="Picture 7" descr="http://www.stelr.org.au/assets/Uploads/geothermal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013200"/>
            <a:ext cx="3886200" cy="25876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295400" y="6553200"/>
            <a:ext cx="66294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24049A"/>
                </a:solidFill>
              </a:rPr>
              <a:t>A natural geyser and a geothermal power plant in Iceland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en-US" sz="4200" smtClean="0">
                <a:solidFill>
                  <a:schemeClr val="tx1"/>
                </a:solidFill>
                <a:latin typeface="Comic Sans MS" pitchFamily="66" charset="0"/>
              </a:rPr>
              <a:t>Energy Resources in Bangladesh</a:t>
            </a:r>
            <a:endParaRPr lang="en-US" sz="4200" smtClean="0">
              <a:latin typeface="Comic Sans MS" pitchFamily="66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28800"/>
            <a:ext cx="8305800" cy="4648200"/>
          </a:xfrm>
        </p:spPr>
        <p:txBody>
          <a:bodyPr/>
          <a:lstStyle/>
          <a:p>
            <a:pPr algn="just" eaLnBrk="1" hangingPunct="1"/>
            <a:r>
              <a:rPr lang="en-US" sz="3100" smtClean="0">
                <a:latin typeface="Comic Sans MS" pitchFamily="66" charset="0"/>
              </a:rPr>
              <a:t>Traditional energy sources (rice stalks and husks, scrub wood and animal dung, direct thermal energy from sun) ~ 70%</a:t>
            </a:r>
          </a:p>
          <a:p>
            <a:pPr algn="just" eaLnBrk="1" hangingPunct="1">
              <a:buFontTx/>
              <a:buNone/>
            </a:pPr>
            <a:endParaRPr lang="en-US" sz="600" smtClean="0">
              <a:latin typeface="Comic Sans MS" pitchFamily="66" charset="0"/>
            </a:endParaRPr>
          </a:p>
          <a:p>
            <a:pPr algn="just" eaLnBrk="1" hangingPunct="1"/>
            <a:r>
              <a:rPr lang="en-US" sz="3100" smtClean="0">
                <a:latin typeface="Comic Sans MS" pitchFamily="66" charset="0"/>
              </a:rPr>
              <a:t>Commercial energy sources (Natural gas, oil, coal, hydropower) ~ 30%</a:t>
            </a:r>
          </a:p>
          <a:p>
            <a:pPr algn="just" eaLnBrk="1" hangingPunct="1">
              <a:buFontTx/>
              <a:buNone/>
            </a:pPr>
            <a:endParaRPr lang="en-US" sz="700" smtClean="0">
              <a:latin typeface="Comic Sans MS" pitchFamily="66" charset="0"/>
            </a:endParaRPr>
          </a:p>
          <a:p>
            <a:pPr algn="just" eaLnBrk="1" hangingPunct="1"/>
            <a:r>
              <a:rPr lang="en-US" sz="3100" smtClean="0">
                <a:latin typeface="Comic Sans MS" pitchFamily="66" charset="0"/>
              </a:rPr>
              <a:t>Prospect of Renewable Energy in Bangladesh?</a:t>
            </a:r>
          </a:p>
          <a:p>
            <a:pPr algn="just" eaLnBrk="1" hangingPunct="1">
              <a:buFontTx/>
              <a:buNone/>
            </a:pPr>
            <a:endParaRPr lang="en-US" sz="310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/>
          <a:srcRect r="1291"/>
          <a:stretch>
            <a:fillRect/>
          </a:stretch>
        </p:blipFill>
        <p:spPr bwMode="auto">
          <a:xfrm>
            <a:off x="457200" y="712788"/>
            <a:ext cx="8305800" cy="5421312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latin typeface="Comic Sans MS" pitchFamily="66" charset="0"/>
              </a:rPr>
              <a:t>Non-renewable Sources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86800" cy="53340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Comic Sans MS" pitchFamily="66" charset="0"/>
              </a:rPr>
              <a:t>Fossil fuels such as coal, oil and gas are examples of non-renewable sources because they are not going to last forever. </a:t>
            </a:r>
          </a:p>
          <a:p>
            <a:pPr eaLnBrk="1" hangingPunct="1">
              <a:buFontTx/>
              <a:buNone/>
            </a:pPr>
            <a:endParaRPr lang="en-US" sz="300" smtClean="0">
              <a:latin typeface="Comic Sans MS" pitchFamily="66" charset="0"/>
            </a:endParaRPr>
          </a:p>
          <a:p>
            <a:pPr eaLnBrk="1" hangingPunct="1"/>
            <a:r>
              <a:rPr lang="en-US" sz="2800" smtClean="0">
                <a:latin typeface="Comic Sans MS" pitchFamily="66" charset="0"/>
              </a:rPr>
              <a:t>It has been predicted that coal, the cheapest of the three may last for another 300 years whereas oil and gas will be finished by the middle of the century. </a:t>
            </a:r>
          </a:p>
          <a:p>
            <a:pPr eaLnBrk="1" hangingPunct="1">
              <a:buFontTx/>
              <a:buNone/>
            </a:pPr>
            <a:endParaRPr lang="en-US" sz="300" smtClean="0">
              <a:latin typeface="Comic Sans MS" pitchFamily="66" charset="0"/>
            </a:endParaRPr>
          </a:p>
          <a:p>
            <a:pPr eaLnBrk="1" hangingPunct="1"/>
            <a:r>
              <a:rPr lang="en-US" sz="2800" smtClean="0">
                <a:latin typeface="Comic Sans MS" pitchFamily="66" charset="0"/>
              </a:rPr>
              <a:t>Another disadvantage is that they emit greenhouse gases which we are all familiar with.</a:t>
            </a:r>
          </a:p>
          <a:p>
            <a:pPr eaLnBrk="1" hangingPunct="1">
              <a:buFontTx/>
              <a:buNone/>
            </a:pPr>
            <a:endParaRPr lang="en-US" sz="60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20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2300" smtClean="0">
                <a:latin typeface="Comic Sans MS" pitchFamily="66" charset="0"/>
              </a:rPr>
              <a:t>- It takes perhaps a 100 million years for natural processes to produce useful amounts of petroleum, natural gas, or coal.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pPr eaLnBrk="1" hangingPunct="1"/>
            <a:r>
              <a:rPr lang="en-US" sz="4200" smtClean="0">
                <a:latin typeface="Comic Sans MS" pitchFamily="66" charset="0"/>
              </a:rPr>
              <a:t>Renewable Source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10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Comic Sans MS" pitchFamily="66" charset="0"/>
              </a:rPr>
              <a:t>Renewable energy sources are the ones from which energy can be harnessed without depletion.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4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Comic Sans MS" pitchFamily="66" charset="0"/>
              </a:rPr>
              <a:t>They are generally                                       regarded as                                       environmentally benign.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4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Comic Sans MS" pitchFamily="66" charset="0"/>
              </a:rPr>
              <a:t>Examples are: solar,                                          nuclear, wind, wave,                                           tidal, oceanic,                                         hydropower, geothermal,                               biomass, hydrogen and                                             fuel cell.</a:t>
            </a:r>
          </a:p>
        </p:txBody>
      </p:sp>
      <p:pic>
        <p:nvPicPr>
          <p:cNvPr id="6148" name="Picture 4" descr="Wind Solar Geothermal Water &amp; Biomass are the 6 renewable energy sourc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590800"/>
            <a:ext cx="4038600" cy="40386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pPr eaLnBrk="1" hangingPunct="1"/>
            <a:r>
              <a:rPr lang="en-US" sz="4200" smtClean="0">
                <a:latin typeface="Comic Sans MS" pitchFamily="66" charset="0"/>
              </a:rPr>
              <a:t>Solar Energy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953000"/>
          </a:xfrm>
        </p:spPr>
        <p:txBody>
          <a:bodyPr/>
          <a:lstStyle/>
          <a:p>
            <a:pPr algn="just" eaLnBrk="1" hangingPunct="1"/>
            <a:r>
              <a:rPr lang="en-US" smtClean="0">
                <a:latin typeface="Comic Sans MS" pitchFamily="66" charset="0"/>
              </a:rPr>
              <a:t>The sun serves as a giant nuclear furnace in space, constantly bathing our planet with lot of energy. </a:t>
            </a:r>
          </a:p>
          <a:p>
            <a:pPr algn="just" eaLnBrk="1" hangingPunct="1">
              <a:buFontTx/>
              <a:buNone/>
            </a:pPr>
            <a:endParaRPr lang="en-US" sz="400" smtClean="0">
              <a:latin typeface="Comic Sans MS" pitchFamily="66" charset="0"/>
            </a:endParaRPr>
          </a:p>
          <a:p>
            <a:pPr algn="just" eaLnBrk="1" hangingPunct="1"/>
            <a:r>
              <a:rPr lang="en-US" smtClean="0">
                <a:latin typeface="Comic Sans MS" pitchFamily="66" charset="0"/>
              </a:rPr>
              <a:t>The average amount of solar energy arriving at the top of the atmosphere is 340 watts/sq. m.</a:t>
            </a:r>
          </a:p>
          <a:p>
            <a:pPr algn="just" eaLnBrk="1" hangingPunct="1">
              <a:buFontTx/>
              <a:buNone/>
            </a:pPr>
            <a:endParaRPr lang="en-US" sz="400" smtClean="0">
              <a:latin typeface="Comic Sans MS" pitchFamily="66" charset="0"/>
            </a:endParaRPr>
          </a:p>
          <a:p>
            <a:pPr algn="just" eaLnBrk="1" hangingPunct="1"/>
            <a:r>
              <a:rPr lang="en-US" smtClean="0">
                <a:latin typeface="Comic Sans MS" pitchFamily="66" charset="0"/>
              </a:rPr>
              <a:t>About half of this is absorbed or reflected by the atmosphere. </a:t>
            </a:r>
          </a:p>
          <a:p>
            <a:pPr algn="just" eaLnBrk="1" hangingPunct="1">
              <a:buFontTx/>
              <a:buNone/>
            </a:pPr>
            <a:endParaRPr lang="en-US" sz="40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6248400" cy="1600200"/>
          </a:xfrm>
        </p:spPr>
        <p:txBody>
          <a:bodyPr/>
          <a:lstStyle/>
          <a:p>
            <a:pPr eaLnBrk="1" hangingPunct="1"/>
            <a:r>
              <a:rPr lang="en-US" sz="4200" smtClean="0">
                <a:latin typeface="Comic Sans MS" pitchFamily="66" charset="0"/>
              </a:rPr>
              <a:t>Harnessing Solar Power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contrast="6000"/>
          </a:blip>
          <a:srcRect/>
          <a:stretch>
            <a:fillRect/>
          </a:stretch>
        </p:blipFill>
        <p:spPr>
          <a:xfrm>
            <a:off x="228600" y="2438400"/>
            <a:ext cx="7239000" cy="4211638"/>
          </a:xfrm>
          <a:ln>
            <a:solidFill>
              <a:schemeClr val="tx1"/>
            </a:solidFill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4724400" y="1390650"/>
            <a:ext cx="4191000" cy="3146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953000" cy="1066800"/>
          </a:xfrm>
        </p:spPr>
        <p:txBody>
          <a:bodyPr/>
          <a:lstStyle/>
          <a:p>
            <a:pPr eaLnBrk="1" hangingPunct="1"/>
            <a:r>
              <a:rPr lang="en-US" sz="4200" smtClean="0">
                <a:latin typeface="Comic Sans MS" pitchFamily="66" charset="0"/>
              </a:rPr>
              <a:t>Solar Homes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>
            <a:lum contrast="6000"/>
          </a:blip>
          <a:srcRect/>
          <a:stretch>
            <a:fillRect/>
          </a:stretch>
        </p:blipFill>
        <p:spPr>
          <a:xfrm>
            <a:off x="5029200" y="228600"/>
            <a:ext cx="3886200" cy="3717925"/>
          </a:xfrm>
          <a:noFill/>
          <a:ln w="6350">
            <a:solidFill>
              <a:schemeClr val="tx1"/>
            </a:solidFill>
          </a:ln>
        </p:spPr>
      </p:pic>
      <p:pic>
        <p:nvPicPr>
          <p:cNvPr id="9220" name="Picture 12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228600" y="4038600"/>
            <a:ext cx="4038600" cy="26289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1" name="Picture 13"/>
          <p:cNvPicPr>
            <a:picLocks noChangeAspect="1" noChangeArrowheads="1"/>
          </p:cNvPicPr>
          <p:nvPr/>
        </p:nvPicPr>
        <p:blipFill>
          <a:blip r:embed="rId4">
            <a:lum bright="6000" contrast="6000"/>
          </a:blip>
          <a:srcRect b="6331"/>
          <a:stretch>
            <a:fillRect/>
          </a:stretch>
        </p:blipFill>
        <p:spPr bwMode="auto">
          <a:xfrm>
            <a:off x="228600" y="914400"/>
            <a:ext cx="46482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2" name="Picture 14"/>
          <p:cNvPicPr>
            <a:picLocks noChangeAspect="1" noChangeArrowheads="1"/>
          </p:cNvPicPr>
          <p:nvPr/>
        </p:nvPicPr>
        <p:blipFill>
          <a:blip r:embed="rId5">
            <a:lum bright="-6000" contrast="6000"/>
          </a:blip>
          <a:srcRect/>
          <a:stretch>
            <a:fillRect/>
          </a:stretch>
        </p:blipFill>
        <p:spPr bwMode="auto">
          <a:xfrm>
            <a:off x="4495800" y="4071938"/>
            <a:ext cx="4495800" cy="26098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181600" cy="1371600"/>
          </a:xfrm>
        </p:spPr>
        <p:txBody>
          <a:bodyPr/>
          <a:lstStyle/>
          <a:p>
            <a:pPr eaLnBrk="1" hangingPunct="1"/>
            <a:r>
              <a:rPr lang="en-US" sz="4200" smtClean="0">
                <a:latin typeface="Comic Sans MS" pitchFamily="66" charset="0"/>
              </a:rPr>
              <a:t>Solar Apartments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4953000" y="838200"/>
            <a:ext cx="3886200" cy="34925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4" name="Picture 7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lum bright="6000" contrast="12000"/>
          </a:blip>
          <a:srcRect/>
          <a:stretch>
            <a:fillRect/>
          </a:stretch>
        </p:blipFill>
        <p:spPr>
          <a:xfrm>
            <a:off x="381000" y="1143000"/>
            <a:ext cx="4659313" cy="5364163"/>
          </a:xfrm>
          <a:noFill/>
          <a:ln w="6350"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1518</Words>
  <Application>Microsoft Office PowerPoint</Application>
  <PresentationFormat>On-screen Show (4:3)</PresentationFormat>
  <Paragraphs>183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Comic Sans MS</vt:lpstr>
      <vt:lpstr>Wingdings</vt:lpstr>
      <vt:lpstr>Default Design</vt:lpstr>
      <vt:lpstr>Energy &amp; Environment</vt:lpstr>
      <vt:lpstr>What is Energy? </vt:lpstr>
      <vt:lpstr>Strategic challenges to global energy system</vt:lpstr>
      <vt:lpstr>Non-renewable Sources</vt:lpstr>
      <vt:lpstr>Renewable Source</vt:lpstr>
      <vt:lpstr>Solar Energy</vt:lpstr>
      <vt:lpstr>Harnessing Solar Power</vt:lpstr>
      <vt:lpstr>Solar Homes</vt:lpstr>
      <vt:lpstr>Solar Apartments</vt:lpstr>
      <vt:lpstr>Solar Tower</vt:lpstr>
      <vt:lpstr>Solar Cooker</vt:lpstr>
      <vt:lpstr>Solar Car</vt:lpstr>
      <vt:lpstr>Solar Ship/Boat</vt:lpstr>
      <vt:lpstr>Solar Aeroplane</vt:lpstr>
      <vt:lpstr>Hydroelectric Power</vt:lpstr>
      <vt:lpstr>Hydroelectric Power cont.</vt:lpstr>
      <vt:lpstr>Hydroelectricity cont. </vt:lpstr>
      <vt:lpstr>Environmental &amp; Social Effects</vt:lpstr>
      <vt:lpstr>Effects cont.</vt:lpstr>
      <vt:lpstr>Kaptai Dam</vt:lpstr>
      <vt:lpstr>Wind Power</vt:lpstr>
      <vt:lpstr>Wind Power cont.</vt:lpstr>
      <vt:lpstr>Wind Power cont.</vt:lpstr>
      <vt:lpstr>Wave Energy</vt:lpstr>
      <vt:lpstr>Wave Energy cont.</vt:lpstr>
      <vt:lpstr>Wave Energy cont.</vt:lpstr>
      <vt:lpstr>Tidal Energy</vt:lpstr>
      <vt:lpstr>Tidal Energy cont.</vt:lpstr>
      <vt:lpstr>Tidal Energy cont.</vt:lpstr>
      <vt:lpstr>Tidal Energy cont.</vt:lpstr>
      <vt:lpstr>Biomass</vt:lpstr>
      <vt:lpstr>Biomass cont. </vt:lpstr>
      <vt:lpstr>Biomass Energy: Ethanol</vt:lpstr>
      <vt:lpstr>Biofuel cont.</vt:lpstr>
      <vt:lpstr>Geothermal Energy</vt:lpstr>
      <vt:lpstr>Energy Resources in Bangladesh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and Environment</dc:title>
  <dc:creator>shahnoor</dc:creator>
  <cp:lastModifiedBy>User</cp:lastModifiedBy>
  <cp:revision>310</cp:revision>
  <dcterms:created xsi:type="dcterms:W3CDTF">2010-09-30T06:44:55Z</dcterms:created>
  <dcterms:modified xsi:type="dcterms:W3CDTF">2014-04-03T10:45:56Z</dcterms:modified>
</cp:coreProperties>
</file>